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10" r:id="rId3"/>
    <p:sldId id="463" r:id="rId4"/>
    <p:sldId id="398" r:id="rId5"/>
    <p:sldId id="411" r:id="rId6"/>
    <p:sldId id="465" r:id="rId7"/>
    <p:sldId id="464" r:id="rId8"/>
    <p:sldId id="412" r:id="rId9"/>
    <p:sldId id="420" r:id="rId10"/>
    <p:sldId id="413" r:id="rId11"/>
    <p:sldId id="419" r:id="rId12"/>
    <p:sldId id="483" r:id="rId13"/>
    <p:sldId id="466" r:id="rId14"/>
    <p:sldId id="462" r:id="rId15"/>
    <p:sldId id="484" r:id="rId16"/>
    <p:sldId id="479"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oracle.com/in/java/technologies/javase/javase-jdk8-downloads.html" TargetMode="External"/><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localhost:8080/webide/index.html" TargetMode="External"/><Relationship Id="rId5" Type="http://schemas.openxmlformats.org/officeDocument/2006/relationships/hyperlink" Target="https://tools.hana.ondemand.com/" TargetMode="External"/><Relationship Id="rId4" Type="http://schemas.openxmlformats.org/officeDocument/2006/relationships/hyperlink" Target="https://www.win-rar.com/predownload.html?&amp;L=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1</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Job Roles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45BF8594-F608-40F5-B838-914041506303}"/>
              </a:ext>
            </a:extLst>
          </p:cNvPr>
          <p:cNvSpPr txBox="1"/>
          <p:nvPr/>
        </p:nvSpPr>
        <p:spPr>
          <a:xfrm>
            <a:off x="163528" y="1026089"/>
            <a:ext cx="3467695" cy="2554545"/>
          </a:xfrm>
          <a:prstGeom prst="rect">
            <a:avLst/>
          </a:prstGeom>
          <a:noFill/>
        </p:spPr>
        <p:txBody>
          <a:bodyPr wrap="square" rtlCol="0">
            <a:spAutoFit/>
          </a:bodyPr>
          <a:lstStyle/>
          <a:p>
            <a:r>
              <a:rPr lang="en-US" sz="1600" b="1" dirty="0"/>
              <a:t>HANA Administrator</a:t>
            </a:r>
          </a:p>
          <a:p>
            <a:pPr marL="285750" indent="-285750">
              <a:buFont typeface="Arial" panose="020B0604020202020204" pitchFamily="34" charset="0"/>
              <a:buChar char="•"/>
            </a:pPr>
            <a:r>
              <a:rPr lang="en-US" sz="1600" dirty="0"/>
              <a:t>Install HANA Box</a:t>
            </a:r>
          </a:p>
          <a:p>
            <a:pPr marL="285750" indent="-285750">
              <a:buFont typeface="Arial" panose="020B0604020202020204" pitchFamily="34" charset="0"/>
              <a:buChar char="•"/>
            </a:pPr>
            <a:r>
              <a:rPr lang="en-US" sz="1600" dirty="0"/>
              <a:t>Decide Which computer to install and how to connect to ERP</a:t>
            </a:r>
          </a:p>
          <a:p>
            <a:pPr marL="285750" indent="-285750">
              <a:buFont typeface="Arial" panose="020B0604020202020204" pitchFamily="34" charset="0"/>
              <a:buChar char="•"/>
            </a:pPr>
            <a:r>
              <a:rPr lang="en-US" sz="1600" dirty="0"/>
              <a:t>Manage HANA Users</a:t>
            </a:r>
          </a:p>
          <a:p>
            <a:pPr marL="285750" indent="-285750">
              <a:buFont typeface="Arial" panose="020B0604020202020204" pitchFamily="34" charset="0"/>
              <a:buChar char="•"/>
            </a:pPr>
            <a:r>
              <a:rPr lang="en-US" sz="1600" dirty="0"/>
              <a:t>Manage HANA Security</a:t>
            </a:r>
          </a:p>
          <a:p>
            <a:pPr marL="285750" indent="-285750">
              <a:buFont typeface="Arial" panose="020B0604020202020204" pitchFamily="34" charset="0"/>
              <a:buChar char="•"/>
            </a:pPr>
            <a:r>
              <a:rPr lang="en-US" sz="1600" dirty="0"/>
              <a:t>Create DB Backups</a:t>
            </a:r>
          </a:p>
          <a:p>
            <a:pPr marL="285750" indent="-285750">
              <a:buFont typeface="Arial" panose="020B0604020202020204" pitchFamily="34" charset="0"/>
              <a:buChar char="•"/>
            </a:pPr>
            <a:r>
              <a:rPr lang="en-US" sz="1600" dirty="0"/>
              <a:t>Monitoring System</a:t>
            </a:r>
          </a:p>
          <a:p>
            <a:pPr marL="285750" indent="-285750">
              <a:buFont typeface="Arial" panose="020B0604020202020204" pitchFamily="34" charset="0"/>
              <a:buChar char="•"/>
            </a:pPr>
            <a:r>
              <a:rPr lang="en-US" sz="1600" dirty="0"/>
              <a:t>System Security</a:t>
            </a:r>
          </a:p>
          <a:p>
            <a:pPr marL="285750" indent="-285750">
              <a:buFont typeface="Arial" panose="020B0604020202020204" pitchFamily="34" charset="0"/>
              <a:buChar char="•"/>
            </a:pPr>
            <a:r>
              <a:rPr lang="en-US" sz="1600" dirty="0"/>
              <a:t>DB Monitoring and Restore</a:t>
            </a:r>
          </a:p>
        </p:txBody>
      </p:sp>
      <p:sp>
        <p:nvSpPr>
          <p:cNvPr id="9" name="TextBox 8">
            <a:extLst>
              <a:ext uri="{FF2B5EF4-FFF2-40B4-BE49-F238E27FC236}">
                <a16:creationId xmlns:a16="http://schemas.microsoft.com/office/drawing/2014/main" xmlns="" id="{DF81C328-1F86-4402-9114-129077204F3D}"/>
              </a:ext>
            </a:extLst>
          </p:cNvPr>
          <p:cNvSpPr txBox="1"/>
          <p:nvPr/>
        </p:nvSpPr>
        <p:spPr>
          <a:xfrm>
            <a:off x="3631223" y="977031"/>
            <a:ext cx="3982915" cy="3293209"/>
          </a:xfrm>
          <a:prstGeom prst="rect">
            <a:avLst/>
          </a:prstGeom>
          <a:noFill/>
        </p:spPr>
        <p:txBody>
          <a:bodyPr wrap="square" rtlCol="0">
            <a:spAutoFit/>
          </a:bodyPr>
          <a:lstStyle/>
          <a:p>
            <a:r>
              <a:rPr lang="en-US" sz="1600" b="1" dirty="0"/>
              <a:t>HANA Consultants</a:t>
            </a:r>
          </a:p>
          <a:p>
            <a:pPr marL="285750" indent="-285750">
              <a:buFont typeface="Arial" panose="020B0604020202020204" pitchFamily="34" charset="0"/>
              <a:buChar char="•"/>
            </a:pPr>
            <a:r>
              <a:rPr lang="en-US" sz="1600" dirty="0"/>
              <a:t>Move data from one DB system to another DB system ETL</a:t>
            </a:r>
          </a:p>
          <a:p>
            <a:pPr marL="285750" indent="-285750">
              <a:buFont typeface="Arial" panose="020B0604020202020204" pitchFamily="34" charset="0"/>
              <a:buChar char="•"/>
            </a:pPr>
            <a:r>
              <a:rPr lang="en-US" sz="1600" dirty="0">
                <a:effectLst>
                  <a:outerShdw blurRad="38100" dist="38100" dir="2700000" algn="tl">
                    <a:srgbClr val="000000">
                      <a:alpha val="43137"/>
                    </a:srgbClr>
                  </a:outerShdw>
                </a:effectLst>
              </a:rPr>
              <a:t>Data Modeling</a:t>
            </a:r>
          </a:p>
          <a:p>
            <a:pPr marL="285750" indent="-285750">
              <a:buFont typeface="Arial" panose="020B0604020202020204" pitchFamily="34" charset="0"/>
              <a:buChar char="•"/>
            </a:pPr>
            <a:r>
              <a:rPr lang="en-US" sz="1600" dirty="0"/>
              <a:t>Reporting on HANA using OLAP</a:t>
            </a:r>
          </a:p>
          <a:p>
            <a:pPr marL="285750" indent="-285750">
              <a:buFont typeface="Arial" panose="020B0604020202020204" pitchFamily="34" charset="0"/>
              <a:buChar char="•"/>
            </a:pPr>
            <a:endParaRPr lang="en-US" sz="1600" dirty="0"/>
          </a:p>
          <a:p>
            <a:r>
              <a:rPr lang="en-US" sz="1600" b="1" dirty="0"/>
              <a:t>HANA Developer (Native)</a:t>
            </a:r>
          </a:p>
          <a:p>
            <a:pPr marL="285750" indent="-285750">
              <a:buFont typeface="Arial" panose="020B0604020202020204" pitchFamily="34" charset="0"/>
              <a:buChar char="•"/>
            </a:pPr>
            <a:r>
              <a:rPr lang="en-US" sz="1600" dirty="0"/>
              <a:t>In your co. there is NO ABAP system just HANA Box</a:t>
            </a:r>
          </a:p>
          <a:p>
            <a:pPr marL="285750" indent="-285750">
              <a:buFont typeface="Arial" panose="020B0604020202020204" pitchFamily="34" charset="0"/>
              <a:buChar char="•"/>
            </a:pPr>
            <a:r>
              <a:rPr lang="en-US" sz="1600" dirty="0"/>
              <a:t>Native HANA Apps using HDI, Containers, Java, NodeJS, XSJS</a:t>
            </a:r>
          </a:p>
          <a:p>
            <a:pPr marL="285750" indent="-285750">
              <a:buFont typeface="Arial" panose="020B0604020202020204" pitchFamily="34" charset="0"/>
              <a:buChar char="•"/>
            </a:pPr>
            <a:r>
              <a:rPr lang="en-US" sz="1600" dirty="0"/>
              <a:t>XSODATA</a:t>
            </a:r>
          </a:p>
          <a:p>
            <a:pPr marL="285750" indent="-285750">
              <a:buFont typeface="Arial" panose="020B0604020202020204" pitchFamily="34" charset="0"/>
              <a:buChar char="•"/>
            </a:pPr>
            <a:r>
              <a:rPr lang="en-US" sz="1600" dirty="0"/>
              <a:t>HANA CDS .hdbcds, hdbdd, …</a:t>
            </a:r>
          </a:p>
        </p:txBody>
      </p:sp>
      <p:sp>
        <p:nvSpPr>
          <p:cNvPr id="12" name="TextBox 11">
            <a:extLst>
              <a:ext uri="{FF2B5EF4-FFF2-40B4-BE49-F238E27FC236}">
                <a16:creationId xmlns:a16="http://schemas.microsoft.com/office/drawing/2014/main" xmlns="" id="{F39A58BF-848E-4D11-915A-99EA7436BB45}"/>
              </a:ext>
            </a:extLst>
          </p:cNvPr>
          <p:cNvSpPr txBox="1"/>
          <p:nvPr/>
        </p:nvSpPr>
        <p:spPr>
          <a:xfrm>
            <a:off x="7935966" y="832470"/>
            <a:ext cx="4256034" cy="5755422"/>
          </a:xfrm>
          <a:prstGeom prst="rect">
            <a:avLst/>
          </a:prstGeom>
          <a:noFill/>
        </p:spPr>
        <p:txBody>
          <a:bodyPr wrap="square" rtlCol="0">
            <a:spAutoFit/>
          </a:bodyPr>
          <a:lstStyle/>
          <a:p>
            <a:r>
              <a:rPr lang="en-US" sz="1600" b="1" dirty="0"/>
              <a:t>ABAP on HANA Developer</a:t>
            </a:r>
          </a:p>
          <a:p>
            <a:pPr marL="342900" indent="-342900">
              <a:buAutoNum type="arabicPeriod"/>
            </a:pPr>
            <a:r>
              <a:rPr lang="en-US" sz="1600" dirty="0"/>
              <a:t>After we move to HANA DB will my custom code work as before.</a:t>
            </a:r>
          </a:p>
          <a:p>
            <a:pPr marL="342900" indent="-342900">
              <a:buAutoNum type="arabicPeriod"/>
            </a:pPr>
            <a:r>
              <a:rPr lang="en-US" sz="1600" dirty="0"/>
              <a:t>Once the move is complete, can we analyze programs which are taking more time then expected. </a:t>
            </a:r>
          </a:p>
          <a:p>
            <a:pPr marL="342900" indent="-342900">
              <a:buAutoNum type="arabicPeriod"/>
            </a:pPr>
            <a:r>
              <a:rPr lang="en-US" sz="1600" dirty="0"/>
              <a:t>Can you optimize them as you mentioned HANA Is faster, parallel processing..</a:t>
            </a:r>
          </a:p>
          <a:p>
            <a:pPr marL="342900" indent="-342900">
              <a:buAutoNum type="arabicPeriod"/>
            </a:pPr>
            <a:r>
              <a:rPr lang="en-US" sz="1600" dirty="0"/>
              <a:t>Leverage full power of code to data paradigm</a:t>
            </a:r>
          </a:p>
          <a:p>
            <a:pPr marL="342900" indent="-342900">
              <a:buAutoNum type="arabicPeriod"/>
            </a:pPr>
            <a:r>
              <a:rPr lang="en-US" sz="1600" dirty="0"/>
              <a:t>If we tomorrow move to S/4HANA, will my code work?</a:t>
            </a:r>
          </a:p>
          <a:p>
            <a:pPr marL="342900" indent="-342900">
              <a:buAutoNum type="arabicPeriod"/>
            </a:pPr>
            <a:r>
              <a:rPr lang="en-US" sz="1600" dirty="0"/>
              <a:t>Hey! I attended teched last year, they were yelling CDS view.</a:t>
            </a:r>
          </a:p>
          <a:p>
            <a:pPr marL="342900" indent="-342900">
              <a:buAutoNum type="arabicPeriod"/>
            </a:pPr>
            <a:r>
              <a:rPr lang="en-US" sz="1600" dirty="0"/>
              <a:t>How can we leverage SAP’s ABAP stack to build HANA optimized apps</a:t>
            </a:r>
          </a:p>
          <a:p>
            <a:pPr marL="342900" indent="-342900">
              <a:buAutoNum type="arabicPeriod"/>
            </a:pPr>
            <a:r>
              <a:rPr lang="en-US" sz="1600" dirty="0"/>
              <a:t>Can I use latest SAP Fiori UX to build ABAP app on S/4HANA</a:t>
            </a:r>
          </a:p>
          <a:p>
            <a:pPr marL="342900" indent="-342900">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 xmlns:a16="http://schemas.microsoft.com/office/drawing/2014/main"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4005917"/>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Installation &amp; Setup of ADT on Eclipse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 xmlns:a16="http://schemas.microsoft.com/office/drawing/2014/main" xmlns:lc="http://schemas.openxmlformats.org/drawingml/2006/lockedCanvas"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 xmlns:a16="http://schemas.microsoft.com/office/drawing/2014/main" xmlns:lc="http://schemas.openxmlformats.org/drawingml/2006/lockedCanvas"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 xmlns:a16="http://schemas.microsoft.com/office/drawing/2014/main" xmlns:lc="http://schemas.openxmlformats.org/drawingml/2006/lockedCanvas"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 xmlns:a16="http://schemas.microsoft.com/office/drawing/2014/main" xmlns:lc="http://schemas.openxmlformats.org/drawingml/2006/lockedCanvas"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 xmlns:a16="http://schemas.microsoft.com/office/drawing/2014/main" xmlns:lc="http://schemas.openxmlformats.org/drawingml/2006/lockedCanvas"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 xmlns:a16="http://schemas.microsoft.com/office/drawing/2014/main" xmlns:lc="http://schemas.openxmlformats.org/drawingml/2006/lockedCanvas"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 xmlns:a16="http://schemas.microsoft.com/office/drawing/2014/main" xmlns:lc="http://schemas.openxmlformats.org/drawingml/2006/lockedCanvas"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 xmlns:a16="http://schemas.microsoft.com/office/drawing/2014/main" xmlns:lc="http://schemas.openxmlformats.org/drawingml/2006/lockedCanvas"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 xmlns:a16="http://schemas.microsoft.com/office/drawing/2014/main" xmlns:lc="http://schemas.openxmlformats.org/drawingml/2006/lockedCanvas"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 xmlns:a16="http://schemas.microsoft.com/office/drawing/2014/main" xmlns:lc="http://schemas.openxmlformats.org/drawingml/2006/lockedCanvas"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 xmlns:a16="http://schemas.microsoft.com/office/drawing/2014/main" xmlns:lc="http://schemas.openxmlformats.org/drawingml/2006/lockedCanvas"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 xmlns:a16="http://schemas.microsoft.com/office/drawing/2014/main" xmlns:lc="http://schemas.openxmlformats.org/drawingml/2006/lockedCanvas"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 xmlns:a16="http://schemas.microsoft.com/office/drawing/2014/main" xmlns:lc="http://schemas.openxmlformats.org/drawingml/2006/lockedCanvas"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 xmlns:a16="http://schemas.microsoft.com/office/drawing/2014/main" xmlns:lc="http://schemas.openxmlformats.org/drawingml/2006/lockedCanvas"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 xmlns:a16="http://schemas.microsoft.com/office/drawing/2014/main" xmlns:lc="http://schemas.openxmlformats.org/drawingml/2006/lockedCanvas"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 xmlns:a16="http://schemas.microsoft.com/office/drawing/2014/main" xmlns:lc="http://schemas.openxmlformats.org/drawingml/2006/lockedCanvas"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 xmlns:a16="http://schemas.microsoft.com/office/drawing/2014/main" xmlns:lc="http://schemas.openxmlformats.org/drawingml/2006/lockedCanvas"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 xmlns:a16="http://schemas.microsoft.com/office/drawing/2014/main" xmlns:lc="http://schemas.openxmlformats.org/drawingml/2006/lockedCanvas"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 xmlns:a16="http://schemas.microsoft.com/office/drawing/2014/main" xmlns:lc="http://schemas.openxmlformats.org/drawingml/2006/lockedCanvas"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 xmlns:a16="http://schemas.microsoft.com/office/drawing/2014/main" xmlns:lc="http://schemas.openxmlformats.org/drawingml/2006/lockedCanvas"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 xmlns:a16="http://schemas.microsoft.com/office/drawing/2014/main" xmlns:lc="http://schemas.openxmlformats.org/drawingml/2006/lockedCanvas"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 xmlns:a16="http://schemas.microsoft.com/office/drawing/2014/main" xmlns:lc="http://schemas.openxmlformats.org/drawingml/2006/lockedCanvas"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 xmlns:a16="http://schemas.microsoft.com/office/drawing/2014/main" xmlns:lc="http://schemas.openxmlformats.org/drawingml/2006/lockedCanvas"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 xmlns:a16="http://schemas.microsoft.com/office/drawing/2014/main" xmlns:lc="http://schemas.openxmlformats.org/drawingml/2006/lockedCanvas"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 xmlns:a16="http://schemas.microsoft.com/office/drawing/2014/main" xmlns:lc="http://schemas.openxmlformats.org/drawingml/2006/lockedCanvas"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 xmlns:a16="http://schemas.microsoft.com/office/drawing/2014/main" xmlns:lc="http://schemas.openxmlformats.org/drawingml/2006/lockedCanvas"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 xmlns:a16="http://schemas.microsoft.com/office/drawing/2014/main" xmlns:lc="http://schemas.openxmlformats.org/drawingml/2006/lockedCanvas"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 xmlns:a16="http://schemas.microsoft.com/office/drawing/2014/main" xmlns:lc="http://schemas.openxmlformats.org/drawingml/2006/lockedCanvas"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 xmlns:a16="http://schemas.microsoft.com/office/drawing/2014/main" xmlns:lc="http://schemas.openxmlformats.org/drawingml/2006/lockedCanvas"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 xmlns:a16="http://schemas.microsoft.com/office/drawing/2014/main" xmlns:lc="http://schemas.openxmlformats.org/drawingml/2006/lockedCanvas"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 xmlns:a16="http://schemas.microsoft.com/office/drawing/2014/main" xmlns:lc="http://schemas.openxmlformats.org/drawingml/2006/lockedCanvas"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 xmlns:a16="http://schemas.microsoft.com/office/drawing/2014/main" xmlns:lc="http://schemas.openxmlformats.org/drawingml/2006/lockedCanvas"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 xmlns:a16="http://schemas.microsoft.com/office/drawing/2014/main" xmlns:lc="http://schemas.openxmlformats.org/drawingml/2006/lockedCanvas"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 xmlns:a16="http://schemas.microsoft.com/office/drawing/2014/main" xmlns:lc="http://schemas.openxmlformats.org/drawingml/2006/lockedCanvas"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 xmlns:a16="http://schemas.microsoft.com/office/drawing/2014/main" xmlns:lc="http://schemas.openxmlformats.org/drawingml/2006/lockedCanvas"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 xmlns:a16="http://schemas.microsoft.com/office/drawing/2014/main" xmlns:lc="http://schemas.openxmlformats.org/drawingml/2006/lockedCanvas"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 xmlns:a16="http://schemas.microsoft.com/office/drawing/2014/main" xmlns:lc="http://schemas.openxmlformats.org/drawingml/2006/lockedCanvas"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 xmlns:a16="http://schemas.microsoft.com/office/drawing/2014/main" xmlns:lc="http://schemas.openxmlformats.org/drawingml/2006/lockedCanvas"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 xmlns:a16="http://schemas.microsoft.com/office/drawing/2014/main" xmlns:lc="http://schemas.openxmlformats.org/drawingml/2006/lockedCanvas"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 xmlns:a16="http://schemas.microsoft.com/office/drawing/2014/main" xmlns:lc="http://schemas.openxmlformats.org/drawingml/2006/lockedCanvas"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 xmlns:a16="http://schemas.microsoft.com/office/drawing/2014/main" xmlns:lc="http://schemas.openxmlformats.org/drawingml/2006/lockedCanvas"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 xmlns:a16="http://schemas.microsoft.com/office/drawing/2014/main" xmlns:lc="http://schemas.openxmlformats.org/drawingml/2006/lockedCanvas"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 xmlns:a16="http://schemas.microsoft.com/office/drawing/2014/main" xmlns:lc="http://schemas.openxmlformats.org/drawingml/2006/lockedCanvas"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 xmlns:a16="http://schemas.microsoft.com/office/drawing/2014/main" xmlns:lc="http://schemas.openxmlformats.org/drawingml/2006/lockedCanvas"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 xmlns:a16="http://schemas.microsoft.com/office/drawing/2014/main" xmlns:lc="http://schemas.openxmlformats.org/drawingml/2006/lockedCanvas"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 xmlns:a16="http://schemas.microsoft.com/office/drawing/2014/main" xmlns:lc="http://schemas.openxmlformats.org/drawingml/2006/lockedCanvas"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 xmlns:a16="http://schemas.microsoft.com/office/drawing/2014/main" xmlns:lc="http://schemas.openxmlformats.org/drawingml/2006/lockedCanvas"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 xmlns:a16="http://schemas.microsoft.com/office/drawing/2014/main" xmlns:lc="http://schemas.openxmlformats.org/drawingml/2006/lockedCanvas"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 xmlns:a16="http://schemas.microsoft.com/office/drawing/2014/main" xmlns:lc="http://schemas.openxmlformats.org/drawingml/2006/lockedCanvas"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 xmlns:a16="http://schemas.microsoft.com/office/drawing/2014/main" xmlns:lc="http://schemas.openxmlformats.org/drawingml/2006/lockedCanvas"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 xmlns:a16="http://schemas.microsoft.com/office/drawing/2014/main" xmlns:lc="http://schemas.openxmlformats.org/drawingml/2006/lockedCanvas"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 xmlns:a16="http://schemas.microsoft.com/office/drawing/2014/main" xmlns:lc="http://schemas.openxmlformats.org/drawingml/2006/lockedCanvas"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 xmlns:a16="http://schemas.microsoft.com/office/drawing/2014/main" xmlns:lc="http://schemas.openxmlformats.org/drawingml/2006/lockedCanvas"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 xmlns:a16="http://schemas.microsoft.com/office/drawing/2014/main" xmlns:lc="http://schemas.openxmlformats.org/drawingml/2006/lockedCanvas"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 xmlns:a16="http://schemas.microsoft.com/office/drawing/2014/main" xmlns:lc="http://schemas.openxmlformats.org/drawingml/2006/lockedCanvas"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 xmlns:a16="http://schemas.microsoft.com/office/drawing/2014/main" xmlns:lc="http://schemas.openxmlformats.org/drawingml/2006/lockedCanvas"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 xmlns:a16="http://schemas.microsoft.com/office/drawing/2014/main" xmlns:lc="http://schemas.openxmlformats.org/drawingml/2006/lockedCanvas"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 xmlns:a16="http://schemas.microsoft.com/office/drawing/2014/main" xmlns:lc="http://schemas.openxmlformats.org/drawingml/2006/lockedCanvas"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 xmlns:a16="http://schemas.microsoft.com/office/drawing/2014/main" xmlns:lc="http://schemas.openxmlformats.org/drawingml/2006/lockedCanvas"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 xmlns:a16="http://schemas.microsoft.com/office/drawing/2014/main" xmlns:lc="http://schemas.openxmlformats.org/drawingml/2006/lockedCanvas"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 xmlns:a16="http://schemas.microsoft.com/office/drawing/2014/main" xmlns:lc="http://schemas.openxmlformats.org/drawingml/2006/lockedCanvas"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 xmlns:a16="http://schemas.microsoft.com/office/drawing/2014/main" xmlns:lc="http://schemas.openxmlformats.org/drawingml/2006/lockedCanvas"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 xmlns:a16="http://schemas.microsoft.com/office/drawing/2014/main" xmlns:lc="http://schemas.openxmlformats.org/drawingml/2006/lockedCanvas"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 xmlns:a16="http://schemas.microsoft.com/office/drawing/2014/main" xmlns:lc="http://schemas.openxmlformats.org/drawingml/2006/lockedCanvas"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 xmlns:a16="http://schemas.microsoft.com/office/drawing/2014/main" xmlns:lc="http://schemas.openxmlformats.org/drawingml/2006/lockedCanvas"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 xmlns:a16="http://schemas.microsoft.com/office/drawing/2014/main" xmlns:lc="http://schemas.openxmlformats.org/drawingml/2006/lockedCanvas"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 xmlns:a16="http://schemas.microsoft.com/office/drawing/2014/main" xmlns:lc="http://schemas.openxmlformats.org/drawingml/2006/lockedCanvas"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 xmlns:a16="http://schemas.microsoft.com/office/drawing/2014/main" xmlns:lc="http://schemas.openxmlformats.org/drawingml/2006/lockedCanvas"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 xmlns:a16="http://schemas.microsoft.com/office/drawing/2014/main" xmlns:lc="http://schemas.openxmlformats.org/drawingml/2006/lockedCanvas"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 xmlns:a16="http://schemas.microsoft.com/office/drawing/2014/main" xmlns:lc="http://schemas.openxmlformats.org/drawingml/2006/lockedCanvas"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 xmlns:a16="http://schemas.microsoft.com/office/drawing/2014/main" xmlns:lc="http://schemas.openxmlformats.org/drawingml/2006/lockedCanvas"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 xmlns:a16="http://schemas.microsoft.com/office/drawing/2014/main" xmlns:lc="http://schemas.openxmlformats.org/drawingml/2006/lockedCanvas"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 xmlns:a16="http://schemas.microsoft.com/office/drawing/2014/main" xmlns:lc="http://schemas.openxmlformats.org/drawingml/2006/lockedCanvas"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 xmlns:a16="http://schemas.microsoft.com/office/drawing/2014/main" xmlns:lc="http://schemas.openxmlformats.org/drawingml/2006/lockedCanvas"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a:t>
              </a:r>
              <a:r>
                <a:rPr lang="en-US" sz="1600" dirty="0" smtClean="0">
                  <a:solidFill>
                    <a:schemeClr val="bg1"/>
                  </a:solidFill>
                  <a:hlinkClick r:id="rId3"/>
                </a:rPr>
                <a:t> </a:t>
              </a:r>
              <a:r>
                <a:rPr lang="en-US" sz="1600" dirty="0">
                  <a:solidFill>
                    <a:schemeClr val="bg1"/>
                  </a:solidFill>
                  <a:hlinkClick r:id="rId3"/>
                </a:rPr>
                <a:t>link</a:t>
              </a:r>
              <a:endParaRPr lang="en-US" sz="1600" dirty="0">
                <a:solidFill>
                  <a:schemeClr val="bg1"/>
                </a:solidFill>
              </a:endParaRPr>
            </a:p>
          </p:txBody>
        </p:sp>
        <p:sp>
          <p:nvSpPr>
            <p:cNvPr id="56" name="TextBox 179">
              <a:extLst>
                <a:ext uri="{FF2B5EF4-FFF2-40B4-BE49-F238E27FC236}">
                  <a16:creationId xmlns="" xmlns:a16="http://schemas.microsoft.com/office/drawing/2014/main" xmlns:lc="http://schemas.openxmlformats.org/drawingml/2006/lockedCanvas"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a:t>
              </a:r>
              <a:r>
                <a:rPr lang="en-US" sz="1600" dirty="0" smtClean="0"/>
                <a:t>there </a:t>
              </a:r>
              <a:r>
                <a:rPr lang="en-US" sz="1600" dirty="0">
                  <a:solidFill>
                    <a:srgbClr val="000000"/>
                  </a:solidFill>
                </a:rPr>
                <a:t>Java 8: </a:t>
              </a:r>
              <a:r>
                <a:rPr lang="en-US" sz="1600" dirty="0">
                  <a:solidFill>
                    <a:srgbClr val="FF0000"/>
                  </a:solidFill>
                  <a:hlinkClick r:id="rId4">
                    <a:extLst>
                      <a:ext uri="{A12FA001-AC4F-418D-AE19-62706E023703}">
                        <ahyp:hlinkClr xmlns="" xmlns:ahyp="http://schemas.microsoft.com/office/drawing/2018/hyperlinkcolor" xmlns:lc="http://schemas.openxmlformats.org/drawingml/2006/lockedCanvas" val="tx"/>
                      </a:ext>
                    </a:extLst>
                  </a:hlinkClick>
                </a:rPr>
                <a:t>SAP JVM </a:t>
              </a:r>
              <a:r>
                <a:rPr lang="en-US" sz="1600" dirty="0" smtClean="0">
                  <a:solidFill>
                    <a:srgbClr val="FF0000"/>
                  </a:solidFill>
                  <a:hlinkClick r:id="rId4">
                    <a:extLst>
                      <a:ext uri="{A12FA001-AC4F-418D-AE19-62706E023703}">
                        <ahyp:hlinkClr xmlns="" xmlns:ahyp="http://schemas.microsoft.com/office/drawing/2018/hyperlinkcolor" xmlns:lc="http://schemas.openxmlformats.org/drawingml/2006/lockedCanvas" val="tx"/>
                      </a:ext>
                    </a:extLst>
                  </a:hlinkClick>
                </a:rPr>
                <a:t>8</a:t>
              </a:r>
              <a:r>
                <a:rPr lang="en-US" sz="1600" dirty="0" smtClean="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 xmlns:ahyp="http://schemas.microsoft.com/office/drawing/2018/hyperlinkcolor" xmlns:lc="http://schemas.openxmlformats.org/drawingml/2006/lockedCanvas" val="tx"/>
                      </a:ext>
                    </a:extLst>
                  </a:hlinkClick>
                </a:rPr>
                <a:t>SapMachine</a:t>
              </a:r>
              <a:r>
                <a:rPr lang="en-US" sz="1600" dirty="0">
                  <a:solidFill>
                    <a:srgbClr val="FF0000"/>
                  </a:solidFill>
                  <a:hlinkClick r:id="rId5">
                    <a:extLst>
                      <a:ext uri="{A12FA001-AC4F-418D-AE19-62706E023703}">
                        <ahyp:hlinkClr xmlns="" xmlns:ahyp="http://schemas.microsoft.com/office/drawing/2018/hyperlinkcolor" xmlns:lc="http://schemas.openxmlformats.org/drawingml/2006/lockedCanvas" val="tx"/>
                      </a:ext>
                    </a:extLst>
                  </a:hlinkClick>
                </a:rPr>
                <a:t> </a:t>
              </a:r>
              <a:r>
                <a:rPr lang="en-US" sz="1600" dirty="0">
                  <a:solidFill>
                    <a:srgbClr val="FF0000"/>
                  </a:solidFill>
                  <a:hlinkClick r:id="rId5">
                    <a:extLst>
                      <a:ext uri="{A12FA001-AC4F-418D-AE19-62706E023703}">
                        <ahyp:hlinkClr xmlns="" xmlns:ahyp="http://schemas.microsoft.com/office/drawing/2018/hyperlinkcolor" xmlns:lc="http://schemas.openxmlformats.org/drawingml/2006/lockedCanvas" val="tx"/>
                      </a:ext>
                    </a:extLst>
                  </a:hlinkClick>
                </a:rPr>
                <a:t>11</a:t>
              </a:r>
              <a:endParaRPr lang="en-US" sz="1600" dirty="0">
                <a:solidFill>
                  <a:srgbClr val="FF0000"/>
                </a:solidFill>
              </a:endParaRPr>
            </a:p>
            <a:p>
              <a:endParaRPr lang="en-US" sz="1600" dirty="0"/>
            </a:p>
          </p:txBody>
        </p:sp>
        <p:sp>
          <p:nvSpPr>
            <p:cNvPr id="57" name="TextBox 180">
              <a:extLst>
                <a:ext uri="{FF2B5EF4-FFF2-40B4-BE49-F238E27FC236}">
                  <a16:creationId xmlns="" xmlns:a16="http://schemas.microsoft.com/office/drawing/2014/main" xmlns:lc="http://schemas.openxmlformats.org/drawingml/2006/lockedCanvas"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 xmlns:ahyp="http://schemas.microsoft.com/office/drawing/2018/hyperlinkcolor" xmlns:lc="http://schemas.openxmlformats.org/drawingml/2006/lockedCanvas"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 xmlns:a16="http://schemas.microsoft.com/office/drawing/2014/main" xmlns:lc="http://schemas.openxmlformats.org/drawingml/2006/lockedCanvas"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 xmlns:ahyp="http://schemas.microsoft.com/office/drawing/2018/hyperlinkcolor" xmlns:lc="http://schemas.openxmlformats.org/drawingml/2006/lockedCanvas" val="tx"/>
                      </a:ext>
                    </a:extLst>
                  </a:hlinkClick>
                </a:rPr>
                <a:t>Eclipse 2020-09</a:t>
              </a:r>
              <a:r>
                <a:rPr lang="en-US" sz="1600" dirty="0"/>
                <a:t> </a:t>
              </a:r>
              <a:endParaRPr lang="en-US" sz="1600" dirty="0" smtClean="0"/>
            </a:p>
            <a:p>
              <a:r>
                <a:rPr lang="en-US" sz="1600" dirty="0" smtClean="0"/>
                <a:t>(</a:t>
              </a:r>
              <a:r>
                <a:rPr lang="en-US" sz="1600" dirty="0"/>
                <a:t>e.g. </a:t>
              </a:r>
              <a:r>
                <a:rPr lang="en-US" sz="1600" dirty="0">
                  <a:hlinkClick r:id="rId8">
                    <a:extLst>
                      <a:ext uri="{A12FA001-AC4F-418D-AE19-62706E023703}">
                        <ahyp:hlinkClr xmlns="" xmlns:ahyp="http://schemas.microsoft.com/office/drawing/2018/hyperlinkcolor" xmlns:lc="http://schemas.openxmlformats.org/drawingml/2006/lockedCanvas"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 xmlns:a16="http://schemas.microsoft.com/office/drawing/2014/main" xmlns:lc="http://schemas.openxmlformats.org/drawingml/2006/lockedCanvas"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 xmlns:a16="http://schemas.microsoft.com/office/drawing/2014/main" xmlns:lc="http://schemas.openxmlformats.org/drawingml/2006/lockedCanvas"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smtClean="0">
                  <a:solidFill>
                    <a:srgbClr val="000000"/>
                  </a:solidFill>
                </a:rPr>
                <a:t>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 xmlns:a16="http://schemas.microsoft.com/office/drawing/2014/main" xmlns:lc="http://schemas.openxmlformats.org/drawingml/2006/lockedCanvas"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endParaRPr lang="en-US" sz="1600" dirty="0">
                <a:solidFill>
                  <a:srgbClr val="000000"/>
                </a:solidFill>
              </a:endParaRPr>
            </a:p>
          </p:txBody>
        </p:sp>
        <p:sp>
          <p:nvSpPr>
            <p:cNvPr id="62" name="TextBox 185">
              <a:extLst>
                <a:ext uri="{FF2B5EF4-FFF2-40B4-BE49-F238E27FC236}">
                  <a16:creationId xmlns="" xmlns:a16="http://schemas.microsoft.com/office/drawing/2014/main" xmlns:lc="http://schemas.openxmlformats.org/drawingml/2006/lockedCanvas"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a:t>
              </a:r>
              <a:r>
                <a:rPr lang="en-US" sz="1600" dirty="0" smtClean="0">
                  <a:solidFill>
                    <a:srgbClr val="000000"/>
                  </a:solidFill>
                </a:rPr>
                <a:t>overview</a:t>
              </a:r>
            </a:p>
            <a:p>
              <a:r>
                <a:rPr lang="en-US" sz="1600" dirty="0" smtClean="0">
                  <a:solidFill>
                    <a:srgbClr val="000000"/>
                  </a:solidFill>
                </a:rPr>
                <a:t> of the </a:t>
              </a:r>
              <a:r>
                <a:rPr lang="en-US" sz="1600" dirty="0">
                  <a:solidFill>
                    <a:srgbClr val="000000"/>
                  </a:solidFill>
                </a:rPr>
                <a:t>features to be installed. Choose </a:t>
              </a:r>
              <a:r>
                <a:rPr lang="en-US" sz="1600" b="1" dirty="0">
                  <a:solidFill>
                    <a:srgbClr val="000000"/>
                  </a:solidFill>
                </a:rPr>
                <a:t>Next</a:t>
              </a:r>
              <a:r>
                <a:rPr lang="en-US" sz="1600" dirty="0">
                  <a:solidFill>
                    <a:srgbClr val="000000"/>
                  </a:solidFill>
                </a:rPr>
                <a:t>.</a:t>
              </a:r>
              <a:endParaRPr lang="en-US" sz="1600" dirty="0">
                <a:solidFill>
                  <a:srgbClr val="000000"/>
                </a:solidFill>
              </a:endParaRPr>
            </a:p>
          </p:txBody>
        </p:sp>
        <p:sp>
          <p:nvSpPr>
            <p:cNvPr id="63" name="TextBox 186">
              <a:extLst>
                <a:ext uri="{FF2B5EF4-FFF2-40B4-BE49-F238E27FC236}">
                  <a16:creationId xmlns="" xmlns:a16="http://schemas.microsoft.com/office/drawing/2014/main" xmlns:lc="http://schemas.openxmlformats.org/drawingml/2006/lockedCanvas"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endParaRPr lang="en-US" sz="1600" dirty="0" smtClean="0">
                <a:solidFill>
                  <a:srgbClr val="000000"/>
                </a:solidFill>
              </a:endParaRPr>
            </a:p>
            <a:p>
              <a:r>
                <a:rPr lang="en-US" sz="1600" dirty="0" smtClean="0">
                  <a:solidFill>
                    <a:srgbClr val="000000"/>
                  </a:solidFill>
                </a:rPr>
                <a:t>choose</a:t>
              </a:r>
              <a:r>
                <a:rPr lang="en-US" sz="1600" dirty="0">
                  <a:solidFill>
                    <a:srgbClr val="000000"/>
                  </a:solidFill>
                </a:rPr>
                <a:t>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 xmlns:a16="http://schemas.microsoft.com/office/drawing/2014/main" xmlns:lc="http://schemas.openxmlformats.org/drawingml/2006/lockedCanvas"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smtClean="0">
                <a:solidFill>
                  <a:schemeClr val="bg1"/>
                </a:solidFill>
              </a:rPr>
              <a:t>Steps for </a:t>
            </a:r>
          </a:p>
          <a:p>
            <a:r>
              <a:rPr lang="en-IN" dirty="0" smtClean="0">
                <a:solidFill>
                  <a:schemeClr val="bg1"/>
                </a:solidFill>
              </a:rPr>
              <a:t>Installation of ADT     ………..ABAP Development Tool</a:t>
            </a:r>
            <a:endParaRPr lang="en-IN" dirty="0">
              <a:solidFill>
                <a:schemeClr val="bg1"/>
              </a:solidFill>
            </a:endParaRPr>
          </a:p>
        </p:txBody>
      </p:sp>
    </p:spTree>
    <p:extLst>
      <p:ext uri="{BB962C8B-B14F-4D97-AF65-F5344CB8AC3E}">
        <p14:creationId xmlns:p14="http://schemas.microsoft.com/office/powerpoint/2010/main" val="3794146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Features of ADT ( ABAP Development Tool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96423" y="923734"/>
            <a:ext cx="11900954"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a:t>
            </a:r>
            <a:r>
              <a:rPr lang="en-US" dirty="0" smtClean="0"/>
              <a:t>Native, </a:t>
            </a:r>
            <a:r>
              <a:rPr lang="en-US" dirty="0"/>
              <a:t>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a:t>
            </a:r>
            <a:r>
              <a:rPr lang="en-US" dirty="0" smtClean="0"/>
              <a:t>False</a:t>
            </a:r>
            <a:endParaRPr lang="en-US" dirty="0"/>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Installation of Web IDE</a:t>
            </a:r>
            <a:endParaRPr lang="en-US" sz="3600" b="1" dirty="0">
              <a:latin typeface="Cooper Black" panose="0208090404030B020404" pitchFamily="18" charset="0"/>
            </a:endParaRPr>
          </a:p>
        </p:txBody>
      </p:sp>
      <p:sp>
        <p:nvSpPr>
          <p:cNvPr id="3" name="Rectangle 2"/>
          <p:cNvSpPr/>
          <p:nvPr/>
        </p:nvSpPr>
        <p:spPr>
          <a:xfrm>
            <a:off x="414163" y="1193270"/>
            <a:ext cx="9591227" cy="5078313"/>
          </a:xfrm>
          <a:prstGeom prst="rect">
            <a:avLst/>
          </a:prstGeom>
        </p:spPr>
        <p:txBody>
          <a:bodyPr wrap="square">
            <a:spAutoFit/>
          </a:bodyPr>
          <a:lstStyle/>
          <a:p>
            <a:r>
              <a:rPr lang="en-US" dirty="0">
                <a:latin typeface="Calibri" panose="020F0502020204030204" pitchFamily="34" charset="0"/>
              </a:rPr>
              <a:t>Prerequisites</a:t>
            </a:r>
            <a:r>
              <a:rPr lang="en-US" dirty="0" smtClean="0">
                <a:latin typeface="Calibri" panose="020F0502020204030204" pitchFamily="34" charset="0"/>
              </a:rPr>
              <a:t>:</a:t>
            </a:r>
          </a:p>
          <a:p>
            <a:endParaRPr lang="en-US" dirty="0">
              <a:latin typeface="Segoe UI" panose="020B0502040204020203" pitchFamily="34" charset="0"/>
            </a:endParaRPr>
          </a:p>
          <a:p>
            <a:pPr indent="-347472"/>
            <a:r>
              <a:rPr lang="en-US" dirty="0">
                <a:latin typeface="Segoe UI" panose="020B0502040204020203" pitchFamily="34" charset="0"/>
              </a:rPr>
              <a:t>1</a:t>
            </a:r>
            <a:r>
              <a:rPr lang="en-US" dirty="0" smtClean="0">
                <a:latin typeface="Segoe UI" panose="020B0502040204020203" pitchFamily="34" charset="0"/>
              </a:rPr>
              <a:t>. </a:t>
            </a:r>
            <a:r>
              <a:rPr lang="en-US" dirty="0" smtClean="0">
                <a:latin typeface="Calibri" panose="020F0502020204030204" pitchFamily="34" charset="0"/>
              </a:rPr>
              <a:t>We </a:t>
            </a:r>
            <a:r>
              <a:rPr lang="en-US" dirty="0">
                <a:latin typeface="Calibri" panose="020F0502020204030204" pitchFamily="34" charset="0"/>
              </a:rPr>
              <a:t>must need </a:t>
            </a:r>
            <a:r>
              <a:rPr lang="en-US" b="1" dirty="0">
                <a:latin typeface="Calibri" panose="020F0502020204030204" pitchFamily="34" charset="0"/>
              </a:rPr>
              <a:t>jdk 1.8 </a:t>
            </a:r>
            <a:r>
              <a:rPr lang="en-US" dirty="0">
                <a:latin typeface="Calibri" panose="020F0502020204030204" pitchFamily="34" charset="0"/>
              </a:rPr>
              <a:t>in our system </a:t>
            </a:r>
            <a:r>
              <a:rPr lang="en-US" b="1" dirty="0" err="1">
                <a:latin typeface="Calibri" panose="020F0502020204030204" pitchFamily="34" charset="0"/>
              </a:rPr>
              <a:t>cmd</a:t>
            </a:r>
            <a:r>
              <a:rPr lang="en-US" b="1" dirty="0">
                <a:latin typeface="Calibri" panose="020F0502020204030204" pitchFamily="34" charset="0"/>
              </a:rPr>
              <a:t>-&gt; java –version </a:t>
            </a:r>
            <a:r>
              <a:rPr lang="en-US" b="1" dirty="0">
                <a:latin typeface="Calibri" panose="020F0502020204030204" pitchFamily="34" charset="0"/>
                <a:hlinkClick r:id="rId3" tooltip="https://www.oracle.com/in/java/technologies/javase/javase-jdk8-downloads.html"/>
              </a:rPr>
              <a:t>install jdk</a:t>
            </a:r>
            <a:endParaRPr lang="en-US" dirty="0">
              <a:latin typeface="Segoe UI" panose="020B0502040204020203" pitchFamily="34" charset="0"/>
            </a:endParaRPr>
          </a:p>
          <a:p>
            <a:pPr indent="-347472"/>
            <a:r>
              <a:rPr lang="en-US" dirty="0">
                <a:latin typeface="Segoe UI" panose="020B0502040204020203" pitchFamily="34" charset="0"/>
              </a:rPr>
              <a:t>2</a:t>
            </a:r>
            <a:r>
              <a:rPr lang="en-US" dirty="0" smtClean="0">
                <a:latin typeface="Segoe UI" panose="020B0502040204020203" pitchFamily="34" charset="0"/>
              </a:rPr>
              <a:t>. </a:t>
            </a:r>
            <a:r>
              <a:rPr lang="en-US" dirty="0" smtClean="0">
                <a:latin typeface="Calibri" panose="020F0502020204030204" pitchFamily="34" charset="0"/>
              </a:rPr>
              <a:t>Min </a:t>
            </a:r>
            <a:r>
              <a:rPr lang="en-US" dirty="0">
                <a:latin typeface="Calibri" panose="020F0502020204030204" pitchFamily="34" charset="0"/>
              </a:rPr>
              <a:t>4 GB of RAM</a:t>
            </a:r>
            <a:endParaRPr lang="en-US" dirty="0">
              <a:latin typeface="Segoe UI" panose="020B0502040204020203" pitchFamily="34" charset="0"/>
            </a:endParaRPr>
          </a:p>
          <a:p>
            <a:pPr indent="-347472"/>
            <a:r>
              <a:rPr lang="en-US" dirty="0" smtClean="0">
                <a:latin typeface="Segoe UI" panose="020B0502040204020203" pitchFamily="34" charset="0"/>
              </a:rPr>
              <a:t>3. </a:t>
            </a:r>
            <a:r>
              <a:rPr lang="en-US" dirty="0" smtClean="0">
                <a:latin typeface="Calibri" panose="020F0502020204030204" pitchFamily="34" charset="0"/>
              </a:rPr>
              <a:t>Install </a:t>
            </a:r>
            <a:r>
              <a:rPr lang="en-US" dirty="0" smtClean="0">
                <a:latin typeface="Calibri" panose="020F0502020204030204" pitchFamily="34" charset="0"/>
                <a:hlinkClick r:id="rId4" tooltip="https://www.win-rar.com/predownload.html?&amp;l=0"/>
              </a:rPr>
              <a:t>WinRAR</a:t>
            </a:r>
            <a:r>
              <a:rPr lang="en-US" dirty="0" smtClean="0">
                <a:latin typeface="Calibri" panose="020F0502020204030204" pitchFamily="34" charset="0"/>
              </a:rPr>
              <a:t> </a:t>
            </a:r>
            <a:r>
              <a:rPr lang="en-US" dirty="0">
                <a:latin typeface="Calibri" panose="020F0502020204030204" pitchFamily="34" charset="0"/>
              </a:rPr>
              <a:t>software in your </a:t>
            </a:r>
            <a:r>
              <a:rPr lang="en-US" dirty="0" smtClean="0">
                <a:latin typeface="Calibri" panose="020F0502020204030204" pitchFamily="34" charset="0"/>
              </a:rPr>
              <a:t>machine</a:t>
            </a:r>
          </a:p>
          <a:p>
            <a:pPr indent="-347472"/>
            <a:endParaRPr lang="en-US" dirty="0">
              <a:latin typeface="Segoe UI" panose="020B0502040204020203" pitchFamily="34" charset="0"/>
            </a:endParaRPr>
          </a:p>
          <a:p>
            <a:r>
              <a:rPr lang="en-US" dirty="0">
                <a:latin typeface="Calibri" panose="020F0502020204030204" pitchFamily="34" charset="0"/>
              </a:rPr>
              <a:t>Steps</a:t>
            </a:r>
            <a:r>
              <a:rPr lang="en-US" dirty="0" smtClean="0">
                <a:latin typeface="Calibri" panose="020F0502020204030204" pitchFamily="34" charset="0"/>
              </a:rPr>
              <a:t>:</a:t>
            </a:r>
          </a:p>
          <a:p>
            <a:endParaRPr lang="en-US" dirty="0">
              <a:latin typeface="Segoe UI" panose="020B0502040204020203" pitchFamily="34" charset="0"/>
            </a:endParaRPr>
          </a:p>
          <a:p>
            <a:pPr indent="-347472"/>
            <a:r>
              <a:rPr lang="en-US" dirty="0">
                <a:latin typeface="Segoe UI" panose="020B0502040204020203" pitchFamily="34" charset="0"/>
              </a:rPr>
              <a:t>1</a:t>
            </a:r>
            <a:r>
              <a:rPr lang="en-US" dirty="0" smtClean="0">
                <a:latin typeface="Segoe UI" panose="020B0502040204020203" pitchFamily="34" charset="0"/>
              </a:rPr>
              <a:t>. </a:t>
            </a:r>
            <a:r>
              <a:rPr lang="en-US" dirty="0" smtClean="0">
                <a:latin typeface="Calibri" panose="020F0502020204030204" pitchFamily="34" charset="0"/>
              </a:rPr>
              <a:t>Download </a:t>
            </a:r>
            <a:r>
              <a:rPr lang="en-US" dirty="0">
                <a:latin typeface="Calibri" panose="020F0502020204030204" pitchFamily="34" charset="0"/>
                <a:hlinkClick r:id="rId5" tooltip="https://tools.hana.ondemand.com/"/>
              </a:rPr>
              <a:t>SAP WebIDE PE</a:t>
            </a:r>
            <a:r>
              <a:rPr lang="en-US" dirty="0">
                <a:latin typeface="Segoe UI" panose="020B0502040204020203" pitchFamily="34" charset="0"/>
              </a:rPr>
              <a:t> </a:t>
            </a:r>
          </a:p>
          <a:p>
            <a:pPr indent="-347472"/>
            <a:r>
              <a:rPr lang="en-US" dirty="0">
                <a:latin typeface="Segoe UI" panose="020B0502040204020203" pitchFamily="34" charset="0"/>
              </a:rPr>
              <a:t>2</a:t>
            </a:r>
            <a:r>
              <a:rPr lang="en-US" dirty="0" smtClean="0">
                <a:latin typeface="Segoe UI" panose="020B0502040204020203" pitchFamily="34" charset="0"/>
              </a:rPr>
              <a:t>. </a:t>
            </a:r>
            <a:r>
              <a:rPr lang="en-US" dirty="0" smtClean="0">
                <a:latin typeface="Calibri" panose="020F0502020204030204" pitchFamily="34" charset="0"/>
              </a:rPr>
              <a:t>Copy </a:t>
            </a:r>
            <a:r>
              <a:rPr lang="en-US" dirty="0">
                <a:latin typeface="Calibri" panose="020F0502020204030204" pitchFamily="34" charset="0"/>
              </a:rPr>
              <a:t>the downloaded zip file and paste in c:\</a:t>
            </a:r>
            <a:r>
              <a:rPr lang="en-US" b="1" dirty="0">
                <a:latin typeface="Calibri" panose="020F0502020204030204" pitchFamily="34" charset="0"/>
              </a:rPr>
              <a:t>MyWebIDE</a:t>
            </a:r>
            <a:endParaRPr lang="en-US" dirty="0">
              <a:latin typeface="Segoe UI" panose="020B0502040204020203" pitchFamily="34" charset="0"/>
            </a:endParaRPr>
          </a:p>
          <a:p>
            <a:pPr indent="-347472"/>
            <a:r>
              <a:rPr lang="en-US" dirty="0">
                <a:latin typeface="Segoe UI" panose="020B0502040204020203" pitchFamily="34" charset="0"/>
              </a:rPr>
              <a:t>3</a:t>
            </a:r>
            <a:r>
              <a:rPr lang="en-US" dirty="0" smtClean="0">
                <a:latin typeface="Segoe UI" panose="020B0502040204020203" pitchFamily="34" charset="0"/>
              </a:rPr>
              <a:t>. </a:t>
            </a:r>
            <a:r>
              <a:rPr lang="en-US" dirty="0" smtClean="0">
                <a:latin typeface="Calibri" panose="020F0502020204030204" pitchFamily="34" charset="0"/>
              </a:rPr>
              <a:t>Right </a:t>
            </a:r>
            <a:r>
              <a:rPr lang="en-US" dirty="0">
                <a:latin typeface="Calibri" panose="020F0502020204030204" pitchFamily="34" charset="0"/>
              </a:rPr>
              <a:t>click on zip file and choose </a:t>
            </a:r>
            <a:r>
              <a:rPr lang="en-US" b="1" dirty="0">
                <a:latin typeface="Calibri" panose="020F0502020204030204" pitchFamily="34" charset="0"/>
              </a:rPr>
              <a:t>extract here</a:t>
            </a:r>
            <a:r>
              <a:rPr lang="en-US" dirty="0">
                <a:latin typeface="Calibri" panose="020F0502020204030204" pitchFamily="34" charset="0"/>
              </a:rPr>
              <a:t>, it will take </a:t>
            </a:r>
            <a:r>
              <a:rPr lang="en-US" dirty="0" smtClean="0">
                <a:latin typeface="Calibri" panose="020F0502020204030204" pitchFamily="34" charset="0"/>
              </a:rPr>
              <a:t>up to 5 mins</a:t>
            </a:r>
            <a:endParaRPr lang="en-US" dirty="0">
              <a:latin typeface="Segoe UI" panose="020B0502040204020203" pitchFamily="34" charset="0"/>
            </a:endParaRPr>
          </a:p>
          <a:p>
            <a:pPr indent="-347472"/>
            <a:r>
              <a:rPr lang="en-US" dirty="0">
                <a:latin typeface="Segoe UI" panose="020B0502040204020203" pitchFamily="34" charset="0"/>
              </a:rPr>
              <a:t>4</a:t>
            </a:r>
            <a:r>
              <a:rPr lang="en-US" dirty="0" smtClean="0">
                <a:latin typeface="Segoe UI" panose="020B0502040204020203" pitchFamily="34" charset="0"/>
              </a:rPr>
              <a:t>. </a:t>
            </a:r>
            <a:r>
              <a:rPr lang="en-US" dirty="0" smtClean="0">
                <a:latin typeface="Calibri" panose="020F0502020204030204" pitchFamily="34" charset="0"/>
              </a:rPr>
              <a:t>You </a:t>
            </a:r>
            <a:r>
              <a:rPr lang="en-US" dirty="0">
                <a:latin typeface="Calibri" panose="020F0502020204030204" pitchFamily="34" charset="0"/>
              </a:rPr>
              <a:t>will see an folder called eclipse, go inside and you will see a file called </a:t>
            </a:r>
            <a:r>
              <a:rPr lang="en-US" b="1" dirty="0">
                <a:latin typeface="Calibri" panose="020F0502020204030204" pitchFamily="34" charset="0"/>
              </a:rPr>
              <a:t>orion.exe</a:t>
            </a:r>
            <a:endParaRPr lang="en-US" dirty="0">
              <a:latin typeface="Segoe UI" panose="020B0502040204020203" pitchFamily="34" charset="0"/>
            </a:endParaRPr>
          </a:p>
          <a:p>
            <a:pPr indent="-347472"/>
            <a:r>
              <a:rPr lang="en-US" dirty="0">
                <a:latin typeface="Segoe UI" panose="020B0502040204020203" pitchFamily="34" charset="0"/>
              </a:rPr>
              <a:t>5</a:t>
            </a:r>
            <a:r>
              <a:rPr lang="en-US" dirty="0" smtClean="0">
                <a:latin typeface="Segoe UI" panose="020B0502040204020203" pitchFamily="34" charset="0"/>
              </a:rPr>
              <a:t>. </a:t>
            </a:r>
            <a:r>
              <a:rPr lang="en-US" dirty="0" smtClean="0">
                <a:latin typeface="Calibri" panose="020F0502020204030204" pitchFamily="34" charset="0"/>
              </a:rPr>
              <a:t>Right </a:t>
            </a:r>
            <a:r>
              <a:rPr lang="en-US" dirty="0">
                <a:latin typeface="Calibri" panose="020F0502020204030204" pitchFamily="34" charset="0"/>
              </a:rPr>
              <a:t>click on </a:t>
            </a:r>
            <a:r>
              <a:rPr lang="en-US" dirty="0" smtClean="0">
                <a:latin typeface="Calibri" panose="020F0502020204030204" pitchFamily="34" charset="0"/>
              </a:rPr>
              <a:t>Orion </a:t>
            </a:r>
            <a:r>
              <a:rPr lang="en-US" dirty="0">
                <a:latin typeface="Calibri" panose="020F0502020204030204" pitchFamily="34" charset="0"/>
              </a:rPr>
              <a:t>exe and choose properties and select Run as Administrator checkbox</a:t>
            </a:r>
            <a:endParaRPr lang="en-US" dirty="0">
              <a:latin typeface="Segoe UI" panose="020B0502040204020203" pitchFamily="34" charset="0"/>
            </a:endParaRPr>
          </a:p>
          <a:p>
            <a:pPr indent="-347472"/>
            <a:r>
              <a:rPr lang="en-US" dirty="0">
                <a:latin typeface="Segoe UI" panose="020B0502040204020203" pitchFamily="34" charset="0"/>
              </a:rPr>
              <a:t>6</a:t>
            </a:r>
            <a:r>
              <a:rPr lang="en-US" dirty="0" smtClean="0">
                <a:latin typeface="Segoe UI" panose="020B0502040204020203" pitchFamily="34" charset="0"/>
              </a:rPr>
              <a:t>. </a:t>
            </a:r>
            <a:r>
              <a:rPr lang="en-US" dirty="0" smtClean="0">
                <a:latin typeface="Calibri" panose="020F0502020204030204" pitchFamily="34" charset="0"/>
              </a:rPr>
              <a:t>Apply </a:t>
            </a:r>
            <a:r>
              <a:rPr lang="en-US" dirty="0">
                <a:latin typeface="Calibri" panose="020F0502020204030204" pitchFamily="34" charset="0"/>
              </a:rPr>
              <a:t>and Ok</a:t>
            </a:r>
            <a:endParaRPr lang="en-US" dirty="0">
              <a:latin typeface="Segoe UI" panose="020B0502040204020203" pitchFamily="34" charset="0"/>
            </a:endParaRPr>
          </a:p>
          <a:p>
            <a:pPr indent="-347472"/>
            <a:r>
              <a:rPr lang="en-US" dirty="0">
                <a:latin typeface="Segoe UI" panose="020B0502040204020203" pitchFamily="34" charset="0"/>
              </a:rPr>
              <a:t>7</a:t>
            </a:r>
            <a:r>
              <a:rPr lang="en-US" dirty="0" smtClean="0">
                <a:latin typeface="Segoe UI" panose="020B0502040204020203" pitchFamily="34" charset="0"/>
              </a:rPr>
              <a:t>. </a:t>
            </a:r>
            <a:r>
              <a:rPr lang="en-US" dirty="0" smtClean="0">
                <a:latin typeface="Calibri" panose="020F0502020204030204" pitchFamily="34" charset="0"/>
              </a:rPr>
              <a:t>Optional </a:t>
            </a:r>
            <a:r>
              <a:rPr lang="en-US" dirty="0">
                <a:latin typeface="Calibri" panose="020F0502020204030204" pitchFamily="34" charset="0"/>
              </a:rPr>
              <a:t>– you can make a shortcut on desktop</a:t>
            </a:r>
            <a:endParaRPr lang="en-US" dirty="0">
              <a:latin typeface="Segoe UI" panose="020B0502040204020203" pitchFamily="34" charset="0"/>
            </a:endParaRPr>
          </a:p>
          <a:p>
            <a:pPr indent="-347472"/>
            <a:r>
              <a:rPr lang="en-US" dirty="0">
                <a:latin typeface="Segoe UI" panose="020B0502040204020203" pitchFamily="34" charset="0"/>
              </a:rPr>
              <a:t>8</a:t>
            </a:r>
            <a:r>
              <a:rPr lang="en-US" dirty="0" smtClean="0">
                <a:latin typeface="Segoe UI" panose="020B0502040204020203" pitchFamily="34" charset="0"/>
              </a:rPr>
              <a:t>. </a:t>
            </a:r>
            <a:r>
              <a:rPr lang="en-US" dirty="0" smtClean="0">
                <a:latin typeface="Calibri" panose="020F0502020204030204" pitchFamily="34" charset="0"/>
              </a:rPr>
              <a:t>Double </a:t>
            </a:r>
            <a:r>
              <a:rPr lang="en-US" dirty="0">
                <a:latin typeface="Calibri" panose="020F0502020204030204" pitchFamily="34" charset="0"/>
              </a:rPr>
              <a:t>click on </a:t>
            </a:r>
            <a:r>
              <a:rPr lang="en-US" dirty="0" smtClean="0">
                <a:latin typeface="Calibri" panose="020F0502020204030204" pitchFamily="34" charset="0"/>
              </a:rPr>
              <a:t>Orion </a:t>
            </a:r>
            <a:r>
              <a:rPr lang="en-US" dirty="0">
                <a:latin typeface="Calibri" panose="020F0502020204030204" pitchFamily="34" charset="0"/>
              </a:rPr>
              <a:t>exe file</a:t>
            </a:r>
            <a:endParaRPr lang="en-US" dirty="0">
              <a:latin typeface="Segoe UI" panose="020B0502040204020203" pitchFamily="34" charset="0"/>
            </a:endParaRPr>
          </a:p>
          <a:p>
            <a:pPr indent="-347472"/>
            <a:r>
              <a:rPr lang="en-US" dirty="0">
                <a:latin typeface="Segoe UI" panose="020B0502040204020203" pitchFamily="34" charset="0"/>
              </a:rPr>
              <a:t>9</a:t>
            </a:r>
            <a:r>
              <a:rPr lang="en-US" dirty="0" smtClean="0">
                <a:latin typeface="Segoe UI" panose="020B0502040204020203" pitchFamily="34" charset="0"/>
              </a:rPr>
              <a:t>. </a:t>
            </a:r>
            <a:r>
              <a:rPr lang="en-US" dirty="0" smtClean="0">
                <a:latin typeface="Calibri" panose="020F0502020204030204" pitchFamily="34" charset="0"/>
              </a:rPr>
              <a:t>Do </a:t>
            </a:r>
            <a:r>
              <a:rPr lang="en-US" dirty="0">
                <a:latin typeface="Calibri" panose="020F0502020204030204" pitchFamily="34" charset="0"/>
              </a:rPr>
              <a:t>not close command prompt window</a:t>
            </a:r>
            <a:endParaRPr lang="en-US" dirty="0">
              <a:latin typeface="Segoe UI" panose="020B0502040204020203" pitchFamily="34" charset="0"/>
            </a:endParaRPr>
          </a:p>
          <a:p>
            <a:pPr indent="-347472"/>
            <a:r>
              <a:rPr lang="en-US" dirty="0" smtClean="0">
                <a:latin typeface="Segoe UI" panose="020B0502040204020203" pitchFamily="34" charset="0"/>
              </a:rPr>
              <a:t>10. </a:t>
            </a:r>
            <a:r>
              <a:rPr lang="en-US" dirty="0" smtClean="0">
                <a:latin typeface="Calibri" panose="020F0502020204030204" pitchFamily="34" charset="0"/>
                <a:hlinkClick r:id="rId6" tooltip="http://localhost:8080/webide/index.html"/>
              </a:rPr>
              <a:t>http</a:t>
            </a:r>
            <a:r>
              <a:rPr lang="en-US" dirty="0">
                <a:latin typeface="Calibri" panose="020F0502020204030204" pitchFamily="34" charset="0"/>
                <a:hlinkClick r:id="rId6" tooltip="http://localhost:8080/webide/index.html"/>
              </a:rPr>
              <a:t>://localhost:8080/webide/index.html</a:t>
            </a:r>
            <a:endParaRPr lang="en-US" b="0" i="0" dirty="0">
              <a:effectLst/>
              <a:latin typeface="Segoe UI" panose="020B0502040204020203" pitchFamily="34" charset="0"/>
            </a:endParaRPr>
          </a:p>
        </p:txBody>
      </p:sp>
      <p:pic>
        <p:nvPicPr>
          <p:cNvPr id="5" name="Picture 4"/>
          <p:cNvPicPr>
            <a:picLocks noChangeAspect="1"/>
          </p:cNvPicPr>
          <p:nvPr/>
        </p:nvPicPr>
        <p:blipFill>
          <a:blip r:embed="rId7"/>
          <a:stretch>
            <a:fillRect/>
          </a:stretch>
        </p:blipFill>
        <p:spPr>
          <a:xfrm>
            <a:off x="7146086" y="1644331"/>
            <a:ext cx="4858857" cy="2338286"/>
          </a:xfrm>
          <a:prstGeom prst="rect">
            <a:avLst/>
          </a:prstGeom>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Application Studio ( BAS )</a:t>
            </a:r>
            <a:endParaRPr lang="en-US" sz="3600" b="1" dirty="0">
              <a:latin typeface="Cooper Black" panose="0208090404030B020404" pitchFamily="18" charset="0"/>
            </a:endParaRPr>
          </a:p>
        </p:txBody>
      </p:sp>
      <p:sp>
        <p:nvSpPr>
          <p:cNvPr id="8" name="Oval 7">
            <a:extLst>
              <a:ext uri="{FF2B5EF4-FFF2-40B4-BE49-F238E27FC236}">
                <a16:creationId xmlns:a16="http://schemas.microsoft.com/office/drawing/2014/main" xmlns="" id="{8BDC5455-D2E3-4A1A-98C8-296485731E1D}"/>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27">
            <a:extLst>
              <a:ext uri="{FF2B5EF4-FFF2-40B4-BE49-F238E27FC236}">
                <a16:creationId xmlns:a16="http://schemas.microsoft.com/office/drawing/2014/main" xmlns="" id="{255119FB-DD8D-4611-992D-4B2C53067F4C}"/>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Oval 9">
            <a:extLst>
              <a:ext uri="{FF2B5EF4-FFF2-40B4-BE49-F238E27FC236}">
                <a16:creationId xmlns:a16="http://schemas.microsoft.com/office/drawing/2014/main" xmlns="" id="{E9D60B4C-D4E5-4474-A2CB-90B7C21A7A30}"/>
              </a:ext>
            </a:extLst>
          </p:cNvPr>
          <p:cNvSpPr/>
          <p:nvPr/>
        </p:nvSpPr>
        <p:spPr>
          <a:xfrm>
            <a:off x="1585930" y="24749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4">
            <a:extLst>
              <a:ext uri="{FF2B5EF4-FFF2-40B4-BE49-F238E27FC236}">
                <a16:creationId xmlns:a16="http://schemas.microsoft.com/office/drawing/2014/main" xmlns="" id="{08256C70-FF62-46FE-A019-337CD402AEEC}"/>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xmlns="" id="{C5D65049-E553-44C5-8959-A3D9AB1E2EB3}"/>
              </a:ext>
            </a:extLst>
          </p:cNvPr>
          <p:cNvGrpSpPr/>
          <p:nvPr/>
        </p:nvGrpSpPr>
        <p:grpSpPr>
          <a:xfrm>
            <a:off x="2566160" y="1127027"/>
            <a:ext cx="192783" cy="5001506"/>
            <a:chOff x="2237993" y="928247"/>
            <a:chExt cx="192783" cy="5001506"/>
          </a:xfrm>
          <a:solidFill>
            <a:schemeClr val="accent5"/>
          </a:solidFill>
        </p:grpSpPr>
        <p:sp>
          <p:nvSpPr>
            <p:cNvPr id="13" name="Oval 12">
              <a:extLst>
                <a:ext uri="{FF2B5EF4-FFF2-40B4-BE49-F238E27FC236}">
                  <a16:creationId xmlns:a16="http://schemas.microsoft.com/office/drawing/2014/main" xmlns=""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xmlns=""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Oval 15">
            <a:extLst>
              <a:ext uri="{FF2B5EF4-FFF2-40B4-BE49-F238E27FC236}">
                <a16:creationId xmlns:a16="http://schemas.microsoft.com/office/drawing/2014/main" xmlns="" id="{028E5934-00C8-4427-9219-F745281B751B}"/>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9">
            <a:extLst>
              <a:ext uri="{FF2B5EF4-FFF2-40B4-BE49-F238E27FC236}">
                <a16:creationId xmlns:a16="http://schemas.microsoft.com/office/drawing/2014/main" xmlns="" id="{C9099170-C9A8-47CB-90E9-B37765C8689E}"/>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1">
            <a:extLst>
              <a:ext uri="{FF2B5EF4-FFF2-40B4-BE49-F238E27FC236}">
                <a16:creationId xmlns:a16="http://schemas.microsoft.com/office/drawing/2014/main" xmlns="" id="{D2BA3B8B-3EBE-446B-A9C7-EF625EDE9FCA}"/>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3">
            <a:extLst>
              <a:ext uri="{FF2B5EF4-FFF2-40B4-BE49-F238E27FC236}">
                <a16:creationId xmlns:a16="http://schemas.microsoft.com/office/drawing/2014/main" xmlns="" id="{3F8E9C6A-60BD-4B68-9CE8-01E1B25247B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4">
            <a:extLst>
              <a:ext uri="{FF2B5EF4-FFF2-40B4-BE49-F238E27FC236}">
                <a16:creationId xmlns:a16="http://schemas.microsoft.com/office/drawing/2014/main" xmlns="" id="{E2052DC0-CD74-4D52-9B65-57DB28883222}"/>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15">
            <a:extLst>
              <a:ext uri="{FF2B5EF4-FFF2-40B4-BE49-F238E27FC236}">
                <a16:creationId xmlns:a16="http://schemas.microsoft.com/office/drawing/2014/main" xmlns="" id="{D5FECCD2-1256-4A53-B73B-0B87F7B30255}"/>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29892263-132A-4414-8B5C-DE6E1CBBF7D9}"/>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xmlns="" id="{27A7B0D4-A0CF-4A37-B686-3E835C84D3F1}"/>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xmlns="" id="{5DEE3D83-AADE-40B3-B987-D093C6FEC727}"/>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xmlns="" id="{569547C7-EB36-490A-9D7C-8C0CBDDDFA06}"/>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xmlns="" id="{EB782FF7-1B43-4572-AC63-F620D8DDA9CA}"/>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CE41E48C-B6A0-4004-A3F4-EACA3F5EB8CD}"/>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7C3E7E4A-6732-420C-9B11-EF39532025A7}"/>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xmlns="" id="{E2D257B5-2D7A-4EDF-A1B5-F8F4562AF463}"/>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xmlns="" id="{EBE11B83-E713-4F5F-8699-5C37372F972E}"/>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xmlns="" id="{80B44335-AB22-4669-AC9B-1929B0F54470}"/>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2BAF8865-90F3-4582-9F45-6A6229B7BA39}"/>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B0B24587-7100-4191-9481-042D6CF89318}"/>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DE38C65E-C113-4694-A73C-E498FC8BC494}"/>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6C7BC7AC-E2AB-4B34-8867-58871B22213B}"/>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D4911ED3-7FDF-4704-B3AD-0B4102D9F7EB}"/>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smtClean="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endPar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endParaRPr>
          </a:p>
        </p:txBody>
      </p:sp>
      <p:grpSp>
        <p:nvGrpSpPr>
          <p:cNvPr id="37" name="Group 36">
            <a:extLst>
              <a:ext uri="{FF2B5EF4-FFF2-40B4-BE49-F238E27FC236}">
                <a16:creationId xmlns:a16="http://schemas.microsoft.com/office/drawing/2014/main" xmlns="" id="{9BB1F75C-8E2B-4CF9-BA99-DA5507EBF5E3}"/>
              </a:ext>
            </a:extLst>
          </p:cNvPr>
          <p:cNvGrpSpPr/>
          <p:nvPr/>
        </p:nvGrpSpPr>
        <p:grpSpPr>
          <a:xfrm>
            <a:off x="5313795" y="1346179"/>
            <a:ext cx="324402" cy="324402"/>
            <a:chOff x="-1557338" y="1200150"/>
            <a:chExt cx="2151063" cy="2151063"/>
          </a:xfrm>
          <a:solidFill>
            <a:schemeClr val="bg1"/>
          </a:solidFill>
        </p:grpSpPr>
        <p:sp>
          <p:nvSpPr>
            <p:cNvPr id="38" name="Freeform 5">
              <a:extLst>
                <a:ext uri="{FF2B5EF4-FFF2-40B4-BE49-F238E27FC236}">
                  <a16:creationId xmlns:a16="http://schemas.microsoft.com/office/drawing/2014/main" xmlns=""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6">
              <a:extLst>
                <a:ext uri="{FF2B5EF4-FFF2-40B4-BE49-F238E27FC236}">
                  <a16:creationId xmlns:a16="http://schemas.microsoft.com/office/drawing/2014/main" xmlns=""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7">
              <a:extLst>
                <a:ext uri="{FF2B5EF4-FFF2-40B4-BE49-F238E27FC236}">
                  <a16:creationId xmlns:a16="http://schemas.microsoft.com/office/drawing/2014/main" xmlns=""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
              <a:extLst>
                <a:ext uri="{FF2B5EF4-FFF2-40B4-BE49-F238E27FC236}">
                  <a16:creationId xmlns:a16="http://schemas.microsoft.com/office/drawing/2014/main" xmlns=""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9">
              <a:extLst>
                <a:ext uri="{FF2B5EF4-FFF2-40B4-BE49-F238E27FC236}">
                  <a16:creationId xmlns:a16="http://schemas.microsoft.com/office/drawing/2014/main" xmlns=""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0">
              <a:extLst>
                <a:ext uri="{FF2B5EF4-FFF2-40B4-BE49-F238E27FC236}">
                  <a16:creationId xmlns:a16="http://schemas.microsoft.com/office/drawing/2014/main" xmlns=""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11">
              <a:extLst>
                <a:ext uri="{FF2B5EF4-FFF2-40B4-BE49-F238E27FC236}">
                  <a16:creationId xmlns:a16="http://schemas.microsoft.com/office/drawing/2014/main" xmlns=""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a16="http://schemas.microsoft.com/office/drawing/2014/main" xmlns=""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a16="http://schemas.microsoft.com/office/drawing/2014/main" xmlns=""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a16="http://schemas.microsoft.com/office/drawing/2014/main" xmlns=""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a16="http://schemas.microsoft.com/office/drawing/2014/main" xmlns="" id="{8071EDC3-BE15-4DF6-9621-EED01DA7AA74}"/>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a16="http://schemas.microsoft.com/office/drawing/2014/main" xmlns="" id="{050BE53C-AEB9-4828-854F-15B1827811E0}"/>
              </a:ext>
            </a:extLst>
          </p:cNvPr>
          <p:cNvGrpSpPr/>
          <p:nvPr/>
        </p:nvGrpSpPr>
        <p:grpSpPr>
          <a:xfrm>
            <a:off x="5841187" y="2453804"/>
            <a:ext cx="292868" cy="243057"/>
            <a:chOff x="-4900613" y="885825"/>
            <a:chExt cx="5815013" cy="4826000"/>
          </a:xfrm>
          <a:solidFill>
            <a:schemeClr val="bg1"/>
          </a:solidFill>
        </p:grpSpPr>
        <p:sp>
          <p:nvSpPr>
            <p:cNvPr id="50" name="Freeform 22">
              <a:extLst>
                <a:ext uri="{FF2B5EF4-FFF2-40B4-BE49-F238E27FC236}">
                  <a16:creationId xmlns:a16="http://schemas.microsoft.com/office/drawing/2014/main" xmlns=""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a16="http://schemas.microsoft.com/office/drawing/2014/main" xmlns=""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a16="http://schemas.microsoft.com/office/drawing/2014/main" xmlns=""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a16="http://schemas.microsoft.com/office/drawing/2014/main" xmlns="" id="{6F82BE04-2E15-4589-B709-43DC87F858D6}"/>
              </a:ext>
            </a:extLst>
          </p:cNvPr>
          <p:cNvGrpSpPr/>
          <p:nvPr/>
        </p:nvGrpSpPr>
        <p:grpSpPr>
          <a:xfrm>
            <a:off x="6205622" y="3456330"/>
            <a:ext cx="349810" cy="342900"/>
            <a:chOff x="973138" y="4927600"/>
            <a:chExt cx="642937" cy="630238"/>
          </a:xfrm>
          <a:solidFill>
            <a:schemeClr val="bg1"/>
          </a:solidFill>
        </p:grpSpPr>
        <p:sp>
          <p:nvSpPr>
            <p:cNvPr id="54" name="Freeform 28">
              <a:extLst>
                <a:ext uri="{FF2B5EF4-FFF2-40B4-BE49-F238E27FC236}">
                  <a16:creationId xmlns:a16="http://schemas.microsoft.com/office/drawing/2014/main" xmlns=""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a16="http://schemas.microsoft.com/office/drawing/2014/main" xmlns=""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a16="http://schemas.microsoft.com/office/drawing/2014/main" xmlns=""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a16="http://schemas.microsoft.com/office/drawing/2014/main" xmlns="" id="{B1B868E2-2C8B-43B8-B1A5-C8C20F3F5E4A}"/>
              </a:ext>
            </a:extLst>
          </p:cNvPr>
          <p:cNvGrpSpPr/>
          <p:nvPr/>
        </p:nvGrpSpPr>
        <p:grpSpPr>
          <a:xfrm>
            <a:off x="5824000" y="4516609"/>
            <a:ext cx="327244" cy="327242"/>
            <a:chOff x="-5040313" y="522288"/>
            <a:chExt cx="5791201" cy="5791201"/>
          </a:xfrm>
          <a:solidFill>
            <a:schemeClr val="bg1"/>
          </a:solidFill>
        </p:grpSpPr>
        <p:sp>
          <p:nvSpPr>
            <p:cNvPr id="58" name="Freeform 34">
              <a:extLst>
                <a:ext uri="{FF2B5EF4-FFF2-40B4-BE49-F238E27FC236}">
                  <a16:creationId xmlns:a16="http://schemas.microsoft.com/office/drawing/2014/main" xmlns=""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a16="http://schemas.microsoft.com/office/drawing/2014/main" xmlns=""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a16="http://schemas.microsoft.com/office/drawing/2014/main" xmlns=""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a16="http://schemas.microsoft.com/office/drawing/2014/main" xmlns=""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a16="http://schemas.microsoft.com/office/drawing/2014/main" xmlns="" id="{139D4BD6-CD61-417C-9924-AF5B83739C17}"/>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a16="http://schemas.microsoft.com/office/drawing/2014/main" xmlns="" id="{AD35C536-EC12-4B1E-B327-ED0FF2CF2EEA}"/>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a:t>
            </a:r>
            <a:r>
              <a:rPr lang="en-US" sz="2000" dirty="0" smtClean="0">
                <a:latin typeface="Segoe UI" panose="020B0502040204020203" pitchFamily="34" charset="0"/>
              </a:rPr>
              <a:t>Space &amp;</a:t>
            </a:r>
          </a:p>
          <a:p>
            <a:r>
              <a:rPr lang="en-US" sz="2000" dirty="0" smtClean="0">
                <a:latin typeface="Segoe UI" panose="020B0502040204020203" pitchFamily="34" charset="0"/>
              </a:rPr>
              <a:t> choose Fiori as Dev Space Type</a:t>
            </a:r>
            <a:endParaRPr lang="en-US" sz="2000" dirty="0">
              <a:latin typeface="Segoe UI" panose="020B0502040204020203" pitchFamily="34" charset="0"/>
            </a:endParaRPr>
          </a:p>
        </p:txBody>
      </p:sp>
      <p:sp>
        <p:nvSpPr>
          <p:cNvPr id="64" name="TextBox 63">
            <a:extLst>
              <a:ext uri="{FF2B5EF4-FFF2-40B4-BE49-F238E27FC236}">
                <a16:creationId xmlns:a16="http://schemas.microsoft.com/office/drawing/2014/main" xmlns="" id="{E6E50298-77AB-4717-ACA5-9DB8BADE0FBF}"/>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65" name="TextBox 64">
            <a:extLst>
              <a:ext uri="{FF2B5EF4-FFF2-40B4-BE49-F238E27FC236}">
                <a16:creationId xmlns:a16="http://schemas.microsoft.com/office/drawing/2014/main" xmlns="" id="{5A0364C0-C5A4-4D8C-BF18-E742FF0BB463}"/>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xmlns="" id="{FDE1EF55-4A64-4155-8BFE-1338EF03D6AA}"/>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a:t>
            </a:r>
            <a:r>
              <a:rPr lang="en-US" sz="2000" dirty="0" smtClean="0">
                <a:latin typeface="Segoe UI" panose="020B0502040204020203" pitchFamily="34" charset="0"/>
              </a:rPr>
              <a:t>platform</a:t>
            </a:r>
          </a:p>
          <a:p>
            <a:r>
              <a:rPr lang="en-US" sz="2000" dirty="0" smtClean="0">
                <a:latin typeface="Segoe UI" panose="020B0502040204020203" pitchFamily="34" charset="0"/>
              </a:rPr>
              <a:t> </a:t>
            </a:r>
            <a:r>
              <a:rPr lang="en-US" sz="2000" dirty="0">
                <a:latin typeface="Segoe UI" panose="020B0502040204020203" pitchFamily="34" charset="0"/>
              </a:rPr>
              <a:t>trial cockpit </a:t>
            </a:r>
            <a:r>
              <a:rPr lang="en-US" sz="2000" dirty="0" smtClean="0">
                <a:latin typeface="Segoe UI" panose="020B0502040204020203" pitchFamily="34" charset="0"/>
              </a:rPr>
              <a:t>- </a:t>
            </a:r>
            <a:r>
              <a:rPr lang="en-US" sz="2000" dirty="0" smtClean="0">
                <a:latin typeface="Segoe UI" panose="020B0502040204020203" pitchFamily="34" charset="0"/>
                <a:hlinkClick r:id="rId4"/>
              </a:rPr>
              <a:t>Click</a:t>
            </a:r>
            <a:r>
              <a:rPr lang="en-US" sz="2000" dirty="0">
                <a:latin typeface="Segoe UI" panose="020B0502040204020203" pitchFamily="34" charset="0"/>
              </a:rPr>
              <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31342016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ABAP system meets HANA</a:t>
            </a:r>
            <a:endParaRPr lang="en-US" sz="3600" b="1" dirty="0">
              <a:latin typeface="Cooper Black" panose="0208090404030B020404" pitchFamily="18" charset="0"/>
            </a:endParaRPr>
          </a:p>
        </p:txBody>
      </p:sp>
      <p:sp>
        <p:nvSpPr>
          <p:cNvPr id="7" name="TextBox 6">
            <a:extLst>
              <a:ext uri="{FF2B5EF4-FFF2-40B4-BE49-F238E27FC236}">
                <a16:creationId xmlns="" xmlns:a16="http://schemas.microsoft.com/office/drawing/2014/main" id="{C3D67074-ABBF-4F1F-8F04-07B7C002C1DF}"/>
              </a:ext>
            </a:extLst>
          </p:cNvPr>
          <p:cNvSpPr txBox="1"/>
          <p:nvPr/>
        </p:nvSpPr>
        <p:spPr>
          <a:xfrm>
            <a:off x="228600" y="1067240"/>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a:t>
            </a:r>
            <a:r>
              <a:rPr lang="en-US" dirty="0" smtClean="0">
                <a:solidFill>
                  <a:prstClr val="black"/>
                </a:solidFill>
                <a:latin typeface="Calibri"/>
              </a:rPr>
              <a:t>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074" name="Picture 2" descr="SAP Fiori dla SAP S4HANA"/>
          <p:cNvPicPr>
            <a:picLocks noChangeAspect="1" noChangeArrowheads="1"/>
          </p:cNvPicPr>
          <p:nvPr/>
        </p:nvPicPr>
        <p:blipFill rotWithShape="1">
          <a:blip r:embed="rId3">
            <a:extLst>
              <a:ext uri="{28A0092B-C50C-407E-A947-70E740481C1C}">
                <a14:useLocalDpi xmlns:a14="http://schemas.microsoft.com/office/drawing/2010/main" val="0"/>
              </a:ext>
            </a:extLst>
          </a:blip>
          <a:srcRect r="18044" b="21519"/>
          <a:stretch/>
        </p:blipFill>
        <p:spPr bwMode="auto">
          <a:xfrm>
            <a:off x="288268" y="3442954"/>
            <a:ext cx="6245054" cy="313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208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Schema</a:t>
            </a:r>
            <a:endParaRPr lang="en-US" sz="3600" b="1" dirty="0">
              <a:latin typeface="Cooper Black" panose="0208090404030B020404" pitchFamily="18" charset="0"/>
            </a:endParaRPr>
          </a:p>
        </p:txBody>
      </p:sp>
      <p:sp>
        <p:nvSpPr>
          <p:cNvPr id="8" name="TextBox 7">
            <a:extLst>
              <a:ext uri="{FF2B5EF4-FFF2-40B4-BE49-F238E27FC236}">
                <a16:creationId xmlns="" xmlns:a16="http://schemas.microsoft.com/office/drawing/2014/main" id="{C3D67074-ABBF-4F1F-8F04-07B7C002C1DF}"/>
              </a:ext>
            </a:extLst>
          </p:cNvPr>
          <p:cNvSpPr txBox="1"/>
          <p:nvPr/>
        </p:nvSpPr>
        <p:spPr>
          <a:xfrm>
            <a:off x="228600" y="974476"/>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098" name="Picture 2" descr="10+ Schema Pic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213" y="3497550"/>
            <a:ext cx="4650867" cy="300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128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0"/>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74378" y="716570"/>
            <a:ext cx="11696243"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smtClean="0">
                <a:solidFill>
                  <a:prstClr val="black"/>
                </a:solidFill>
                <a:latin typeface="Calibri" panose="020F0502020204030204"/>
              </a:rPr>
              <a:t>Introduction to HANA</a:t>
            </a:r>
            <a:endParaRPr kumimoji="0" lang="en-US" b="1" i="1"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b="0" i="1" u="none" strike="noStrike" kern="1200" cap="none" spc="0" normalizeH="0" baseline="0" noProof="0" dirty="0" smtClean="0">
                <a:ln>
                  <a:noFill/>
                </a:ln>
                <a:solidFill>
                  <a:prstClr val="black"/>
                </a:solidFill>
                <a:effectLst/>
                <a:uLnTx/>
                <a:uFillTx/>
                <a:latin typeface="Calibri" panose="020F0502020204030204"/>
              </a:rPr>
              <a:t> </a:t>
            </a:r>
            <a:r>
              <a:rPr lang="en-US" i="1" dirty="0"/>
              <a:t>Introduction  to IMCE( In-Memory Computing Engine )</a:t>
            </a:r>
          </a:p>
          <a:p>
            <a:pPr marL="742950" lvl="1" indent="-285750">
              <a:buFont typeface="Arial" panose="020B0604020202020204" pitchFamily="34" charset="0"/>
              <a:buChar char="•"/>
            </a:pPr>
            <a:r>
              <a:rPr lang="en-US" i="1" dirty="0"/>
              <a:t>Hardware and Software  Innovation</a:t>
            </a:r>
          </a:p>
          <a:p>
            <a:pPr marL="742950" lvl="1" indent="-285750">
              <a:buFont typeface="Arial" panose="020B0604020202020204" pitchFamily="34" charset="0"/>
              <a:buChar char="•"/>
            </a:pPr>
            <a:r>
              <a:rPr lang="en-US" i="1" dirty="0"/>
              <a:t>Row v/s Column Store</a:t>
            </a:r>
          </a:p>
          <a:p>
            <a:pPr marL="742950" lvl="1" indent="-285750">
              <a:buFont typeface="Arial" panose="020B0604020202020204" pitchFamily="34" charset="0"/>
              <a:buChar char="•"/>
            </a:pPr>
            <a:r>
              <a:rPr lang="en-US" i="1" dirty="0"/>
              <a:t>Evolution of  HANA with SAP solutions</a:t>
            </a:r>
          </a:p>
          <a:p>
            <a:pPr marL="742950" lvl="1" indent="-285750">
              <a:buFont typeface="Arial" panose="020B0604020202020204" pitchFamily="34" charset="0"/>
              <a:buChar char="•"/>
            </a:pPr>
            <a:r>
              <a:rPr lang="en-US" i="1" dirty="0"/>
              <a:t>Architecture  of  SAP HANA Platform</a:t>
            </a:r>
          </a:p>
          <a:p>
            <a:pPr marL="742950" lvl="1" indent="-285750">
              <a:buFont typeface="Arial" panose="020B0604020202020204" pitchFamily="34" charset="0"/>
              <a:buChar char="•"/>
            </a:pPr>
            <a:r>
              <a:rPr lang="en-US" i="1" dirty="0"/>
              <a:t>Describing  Index Server</a:t>
            </a:r>
          </a:p>
          <a:p>
            <a:pPr marL="742950" lvl="1" indent="-285750">
              <a:buFont typeface="Arial" panose="020B0604020202020204" pitchFamily="34" charset="0"/>
              <a:buChar char="•"/>
            </a:pPr>
            <a:r>
              <a:rPr lang="en-US" i="1" dirty="0"/>
              <a:t>Describe How System Design Works</a:t>
            </a:r>
            <a:endParaRPr kumimoji="0" lang="en-US" i="1" u="none" strike="noStrike" kern="1200" cap="none" spc="0" normalizeH="0" baseline="0" noProof="0" dirty="0" smtClean="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smtClean="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smtClean="0">
                <a:ln>
                  <a:noFill/>
                </a:ln>
                <a:solidFill>
                  <a:prstClr val="black"/>
                </a:solidFill>
                <a:effectLst/>
                <a:uLnTx/>
                <a:uFillTx/>
                <a:latin typeface="Calibri" panose="020F0502020204030204"/>
              </a:rPr>
              <a:t>---</a:t>
            </a:r>
            <a:r>
              <a:rPr kumimoji="0" lang="en-US" b="0" i="1" u="none" strike="noStrike" kern="1200" cap="none" spc="0" normalizeH="0" baseline="0" noProof="0" dirty="0">
                <a:ln>
                  <a:noFill/>
                </a:ln>
                <a:solidFill>
                  <a:prstClr val="black"/>
                </a:solidFill>
                <a:effectLst/>
                <a:uLnTx/>
                <a:uFillTx/>
                <a:latin typeface="Calibri" panose="020F0502020204030204"/>
              </a:rPr>
              <a:t>Break</a:t>
            </a:r>
            <a:r>
              <a:rPr kumimoji="0" lang="en-US" b="0" i="0" u="none" strike="noStrike" kern="1200" cap="none" spc="0" normalizeH="0" baseline="0" noProof="0" dirty="0">
                <a:ln>
                  <a:noFill/>
                </a:ln>
                <a:solidFill>
                  <a:prstClr val="black"/>
                </a:solidFill>
                <a:effectLst/>
                <a:uLnTx/>
                <a:uFillTx/>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i="1" u="none" strike="noStrike" kern="1200" cap="none" spc="0" normalizeH="0" baseline="0" noProof="0" dirty="0" smtClean="0">
                <a:ln>
                  <a:noFill/>
                </a:ln>
                <a:solidFill>
                  <a:prstClr val="black"/>
                </a:solidFill>
                <a:effectLst/>
                <a:uLnTx/>
                <a:uFillTx/>
              </a:rPr>
              <a:t> </a:t>
            </a:r>
            <a:r>
              <a:rPr lang="en-US" i="1" dirty="0" smtClean="0"/>
              <a:t>Describing Job Roles</a:t>
            </a:r>
          </a:p>
          <a:p>
            <a:pPr marL="742950" lvl="1" indent="-285750">
              <a:buFont typeface="Arial" panose="020B0604020202020204" pitchFamily="34" charset="0"/>
              <a:buChar char="•"/>
            </a:pPr>
            <a:r>
              <a:rPr lang="en-US" i="1" dirty="0" smtClean="0"/>
              <a:t>Tool’s : </a:t>
            </a:r>
          </a:p>
          <a:p>
            <a:pPr marL="1352443" lvl="2" indent="-285750">
              <a:buFont typeface="Wingdings" panose="05000000000000000000" pitchFamily="2" charset="2"/>
              <a:buChar char="Ø"/>
            </a:pPr>
            <a:r>
              <a:rPr lang="en-US" i="1" dirty="0" smtClean="0"/>
              <a:t>  Installation and Setup of ABAP Development Tool (ADT) on Eclipse.</a:t>
            </a:r>
          </a:p>
          <a:p>
            <a:pPr marL="1352443" lvl="2" indent="-285750">
              <a:buFont typeface="Wingdings" panose="05000000000000000000" pitchFamily="2" charset="2"/>
              <a:buChar char="Ø"/>
            </a:pPr>
            <a:r>
              <a:rPr lang="en-US" i="1" dirty="0" smtClean="0"/>
              <a:t>  Connection to your HANA Database System via HANA Studio.</a:t>
            </a:r>
          </a:p>
          <a:p>
            <a:pPr marL="1352443" lvl="2" indent="-285750">
              <a:buFont typeface="Wingdings" panose="05000000000000000000" pitchFamily="2" charset="2"/>
              <a:buChar char="Ø"/>
            </a:pPr>
            <a:r>
              <a:rPr lang="en-US" i="1" dirty="0" smtClean="0"/>
              <a:t>  Installation of Web IDE</a:t>
            </a:r>
          </a:p>
          <a:p>
            <a:pPr marL="1352443" lvl="2" indent="-285750">
              <a:buFont typeface="Wingdings" panose="05000000000000000000" pitchFamily="2" charset="2"/>
              <a:buChar char="Ø"/>
            </a:pPr>
            <a:r>
              <a:rPr lang="en-US" i="1" dirty="0" smtClean="0"/>
              <a:t>  How we use BAS ( Business Application Studio)</a:t>
            </a:r>
          </a:p>
          <a:p>
            <a:pPr marL="742950" lvl="1" indent="-285750">
              <a:buFont typeface="Arial" panose="020B0604020202020204" pitchFamily="34" charset="0"/>
              <a:buChar char="•"/>
            </a:pPr>
            <a:r>
              <a:rPr lang="en-US" i="1" dirty="0" smtClean="0"/>
              <a:t>Describing Sever Option’s and Details</a:t>
            </a:r>
          </a:p>
          <a:p>
            <a:pPr marL="742950" lvl="1" indent="-285750">
              <a:buFont typeface="Arial" panose="020B0604020202020204" pitchFamily="34" charset="0"/>
              <a:buChar char="•"/>
            </a:pPr>
            <a:r>
              <a:rPr lang="en-US" i="1" dirty="0" smtClean="0"/>
              <a:t>How ABAP Meets HANA Database</a:t>
            </a:r>
          </a:p>
          <a:p>
            <a:pPr marL="742950" lvl="1" indent="-285750">
              <a:buFont typeface="Arial" panose="020B0604020202020204" pitchFamily="34" charset="0"/>
              <a:buChar char="•"/>
            </a:pPr>
            <a:r>
              <a:rPr lang="en-US" i="1" dirty="0" smtClean="0"/>
              <a:t>Understanding Concept of  Schema </a:t>
            </a:r>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a:t>
            </a:r>
            <a:r>
              <a:rPr lang="en-US" sz="3600" b="1" dirty="0" smtClean="0">
                <a:latin typeface="Cooper Black" panose="0208090404030B020404" pitchFamily="18" charset="0"/>
              </a:rPr>
              <a:t>SAP HANA?</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r>
              <a:rPr lang="en-US" dirty="0" smtClean="0"/>
              <a:t>.</a:t>
            </a:r>
          </a:p>
          <a:p>
            <a:pPr algn="just"/>
            <a:endParaRPr lang="en-US" dirty="0"/>
          </a:p>
          <a:p>
            <a:pPr algn="just"/>
            <a:r>
              <a:rPr lang="en-US" dirty="0"/>
              <a:t> </a:t>
            </a:r>
            <a:r>
              <a:rPr lang="en-US" b="1" dirty="0" smtClean="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a:t>
            </a:r>
            <a:r>
              <a:rPr lang="en-US" dirty="0" smtClean="0"/>
              <a:t>few</a:t>
            </a:r>
            <a:endParaRPr lang="en-US" b="1" dirty="0" smtClean="0"/>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a16="http://schemas.microsoft.com/office/drawing/2014/main" xmlns=""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a16="http://schemas.microsoft.com/office/drawing/2014/main" xmlns=""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a16="http://schemas.microsoft.com/office/drawing/2014/main" xmlns=""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a16="http://schemas.microsoft.com/office/drawing/2014/main" xmlns=""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smtClean="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a16="http://schemas.microsoft.com/office/drawing/2014/main" xmlns=""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a16="http://schemas.microsoft.com/office/drawing/2014/main" xmlns=""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smtClean="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a16="http://schemas.microsoft.com/office/drawing/2014/main" xmlns=""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a16="http://schemas.microsoft.com/office/drawing/2014/main" xmlns=""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Row Store v/s Column Store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smtClean="0"/>
              <a:t>columns</a:t>
            </a:r>
            <a:r>
              <a:rPr lang="en-US" dirty="0" smtClean="0"/>
              <a:t>.</a:t>
            </a:r>
          </a:p>
          <a:p>
            <a:pPr algn="just"/>
            <a:endParaRPr lang="en-US" dirty="0"/>
          </a:p>
        </p:txBody>
      </p:sp>
      <p:pic>
        <p:nvPicPr>
          <p:cNvPr id="8" name="Picture 7"/>
          <p:cNvPicPr>
            <a:picLocks noChangeAspect="1"/>
          </p:cNvPicPr>
          <p:nvPr/>
        </p:nvPicPr>
        <p:blipFill>
          <a:blip r:embed="rId3"/>
          <a:stretch>
            <a:fillRect/>
          </a:stretch>
        </p:blipFill>
        <p:spPr>
          <a:xfrm>
            <a:off x="4687035"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a16="http://schemas.microsoft.com/office/drawing/2014/main" xmlns=""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a16="http://schemas.microsoft.com/office/drawing/2014/main" xmlns=""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a16="http://schemas.microsoft.com/office/drawing/2014/main" xmlns=""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a16="http://schemas.microsoft.com/office/drawing/2014/main" xmlns=""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a16="http://schemas.microsoft.com/office/drawing/2014/main" xmlns=""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a16="http://schemas.microsoft.com/office/drawing/2014/main" xmlns=""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a16="http://schemas.microsoft.com/office/drawing/2014/main" xmlns=""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a16="http://schemas.microsoft.com/office/drawing/2014/main" xmlns=""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a16="http://schemas.microsoft.com/office/drawing/2014/main" xmlns=""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a16="http://schemas.microsoft.com/office/drawing/2014/main" xmlns=""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a16="http://schemas.microsoft.com/office/drawing/2014/main" xmlns=""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a16="http://schemas.microsoft.com/office/drawing/2014/main" xmlns=""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a16="http://schemas.microsoft.com/office/drawing/2014/main" xmlns=""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a16="http://schemas.microsoft.com/office/drawing/2014/main" xmlns=""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a16="http://schemas.microsoft.com/office/drawing/2014/main" xmlns=""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a16="http://schemas.microsoft.com/office/drawing/2014/main" xmlns=""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a16="http://schemas.microsoft.com/office/drawing/2014/main" xmlns=""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a16="http://schemas.microsoft.com/office/drawing/2014/main" xmlns=""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a16="http://schemas.microsoft.com/office/drawing/2014/main" xmlns=""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a16="http://schemas.microsoft.com/office/drawing/2014/main" xmlns=""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a16="http://schemas.microsoft.com/office/drawing/2014/main" xmlns=""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a16="http://schemas.microsoft.com/office/drawing/2014/main" xmlns=""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a16="http://schemas.microsoft.com/office/drawing/2014/main" xmlns=""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a16="http://schemas.microsoft.com/office/drawing/2014/main" xmlns=""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a16="http://schemas.microsoft.com/office/drawing/2014/main" xmlns=""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a16="http://schemas.microsoft.com/office/drawing/2014/main" xmlns=""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a16="http://schemas.microsoft.com/office/drawing/2014/main" xmlns=""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a16="http://schemas.microsoft.com/office/drawing/2014/main" xmlns=""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a16="http://schemas.microsoft.com/office/drawing/2014/main" xmlns=""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a16="http://schemas.microsoft.com/office/drawing/2014/main" xmlns=""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a16="http://schemas.microsoft.com/office/drawing/2014/main" xmlns=""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a16="http://schemas.microsoft.com/office/drawing/2014/main" xmlns=""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a16="http://schemas.microsoft.com/office/drawing/2014/main" xmlns=""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a16="http://schemas.microsoft.com/office/drawing/2014/main" xmlns=""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a16="http://schemas.microsoft.com/office/drawing/2014/main" xmlns=""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a16="http://schemas.microsoft.com/office/drawing/2014/main" xmlns=""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a16="http://schemas.microsoft.com/office/drawing/2014/main" xmlns=""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a16="http://schemas.microsoft.com/office/drawing/2014/main" xmlns=""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a16="http://schemas.microsoft.com/office/drawing/2014/main" xmlns=""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a16="http://schemas.microsoft.com/office/drawing/2014/main" xmlns=""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xmlns=""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smtClean="0">
                <a:solidFill>
                  <a:schemeClr val="bg1"/>
                </a:solidFill>
                <a:ea typeface="Open Sans" panose="020B0606030504020204" pitchFamily="34" charset="0"/>
                <a:cs typeface="Arial" panose="020B0604020202020204" pitchFamily="34" charset="0"/>
              </a:rPr>
              <a:t>.</a:t>
            </a:r>
            <a:endParaRPr lang="en-IN" sz="1600" dirty="0">
              <a:solidFill>
                <a:schemeClr val="bg1"/>
              </a:solidFill>
              <a:ea typeface="Open Sans" panose="020B0606030504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xmlns=""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a:t>
            </a:r>
            <a:r>
              <a:rPr lang="en-US" sz="1600" dirty="0" smtClean="0">
                <a:solidFill>
                  <a:schemeClr val="bg1"/>
                </a:solidFill>
              </a:rPr>
              <a:t>so </a:t>
            </a:r>
            <a:r>
              <a:rPr lang="en-US" sz="1600" dirty="0">
                <a:solidFill>
                  <a:schemeClr val="bg1"/>
                </a:solidFill>
              </a:rPr>
              <a:t>frequently </a:t>
            </a:r>
            <a:endParaRPr lang="en-US" sz="1600" dirty="0" smtClean="0">
              <a:solidFill>
                <a:schemeClr val="bg1"/>
              </a:solidFill>
            </a:endParaRPr>
          </a:p>
          <a:p>
            <a:pPr algn="r">
              <a:lnSpc>
                <a:spcPct val="90000"/>
              </a:lnSpc>
            </a:pPr>
            <a:r>
              <a:rPr lang="en-US" sz="1600" dirty="0" smtClean="0">
                <a:solidFill>
                  <a:schemeClr val="bg1"/>
                </a:solidFill>
              </a:rPr>
              <a:t>and </a:t>
            </a:r>
            <a:r>
              <a:rPr lang="en-US" sz="1600" dirty="0">
                <a:solidFill>
                  <a:schemeClr val="bg1"/>
                </a:solidFill>
              </a:rPr>
              <a:t>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xmlns=""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a:t>
            </a:r>
            <a:r>
              <a:rPr lang="en-US" sz="1600" dirty="0" smtClean="0">
                <a:solidFill>
                  <a:schemeClr val="bg1"/>
                </a:solidFill>
              </a:rPr>
              <a:t>       </a:t>
            </a:r>
            <a:r>
              <a:rPr lang="en-US" sz="1600" dirty="0">
                <a:solidFill>
                  <a:schemeClr val="bg1"/>
                </a:solidFill>
              </a:rPr>
              <a:t> </a:t>
            </a:r>
            <a:r>
              <a:rPr lang="en-US" sz="1600" dirty="0" smtClean="0">
                <a:solidFill>
                  <a:schemeClr val="bg1"/>
                </a:solidFill>
              </a:rPr>
              <a:t>  UNIQUE </a:t>
            </a:r>
            <a:r>
              <a:rPr lang="en-US" sz="1600" dirty="0">
                <a:solidFill>
                  <a:schemeClr val="bg1"/>
                </a:solidFill>
              </a:rPr>
              <a:t>values</a:t>
            </a:r>
            <a:endParaRPr lang="en-US" sz="1600" dirty="0">
              <a:solidFill>
                <a:schemeClr val="bg1"/>
              </a:solidFill>
            </a:endParaRPr>
          </a:p>
        </p:txBody>
      </p:sp>
      <p:sp>
        <p:nvSpPr>
          <p:cNvPr id="57" name="TextBox 56">
            <a:extLst>
              <a:ext uri="{FF2B5EF4-FFF2-40B4-BE49-F238E27FC236}">
                <a16:creationId xmlns:a16="http://schemas.microsoft.com/office/drawing/2014/main" xmlns=""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endParaRPr lang="en-US" sz="1600" dirty="0"/>
          </a:p>
        </p:txBody>
      </p:sp>
      <p:sp>
        <p:nvSpPr>
          <p:cNvPr id="58" name="TextBox 57">
            <a:extLst>
              <a:ext uri="{FF2B5EF4-FFF2-40B4-BE49-F238E27FC236}">
                <a16:creationId xmlns:a16="http://schemas.microsoft.com/office/drawing/2014/main" xmlns=""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a16="http://schemas.microsoft.com/office/drawing/2014/main" xmlns=""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a16="http://schemas.microsoft.com/office/drawing/2014/main" xmlns=""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a16="http://schemas.microsoft.com/office/drawing/2014/main" xmlns=""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a16="http://schemas.microsoft.com/office/drawing/2014/main" xmlns=""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xmlns=""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endParaRPr lang="en-US" sz="1600" dirty="0">
              <a:solidFill>
                <a:schemeClr val="bg1"/>
              </a:solidFill>
            </a:endParaRPr>
          </a:p>
        </p:txBody>
      </p:sp>
      <p:sp>
        <p:nvSpPr>
          <p:cNvPr id="64" name="TextBox 63">
            <a:extLst>
              <a:ext uri="{FF2B5EF4-FFF2-40B4-BE49-F238E27FC236}">
                <a16:creationId xmlns:a16="http://schemas.microsoft.com/office/drawing/2014/main" xmlns=""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endParaRPr lang="en-US" sz="1600" dirty="0">
              <a:solidFill>
                <a:schemeClr val="bg1"/>
              </a:solidFill>
            </a:endParaRPr>
          </a:p>
        </p:txBody>
      </p:sp>
      <p:sp>
        <p:nvSpPr>
          <p:cNvPr id="65" name="TextBox 64">
            <a:extLst>
              <a:ext uri="{FF2B5EF4-FFF2-40B4-BE49-F238E27FC236}">
                <a16:creationId xmlns:a16="http://schemas.microsoft.com/office/drawing/2014/main" xmlns=""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endParaRPr lang="en-US" sz="1600" dirty="0">
              <a:solidFill>
                <a:schemeClr val="bg1"/>
              </a:solidFill>
            </a:endParaRPr>
          </a:p>
        </p:txBody>
      </p:sp>
      <p:sp>
        <p:nvSpPr>
          <p:cNvPr id="66" name="TextBox 65">
            <a:extLst>
              <a:ext uri="{FF2B5EF4-FFF2-40B4-BE49-F238E27FC236}">
                <a16:creationId xmlns:a16="http://schemas.microsoft.com/office/drawing/2014/main" xmlns=""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a16="http://schemas.microsoft.com/office/drawing/2014/main" xmlns=""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a16="http://schemas.microsoft.com/office/drawing/2014/main" xmlns=""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a16="http://schemas.microsoft.com/office/drawing/2014/main" xmlns=""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 xmlns:a16="http://schemas.microsoft.com/office/drawing/2014/main"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        Row </a:t>
            </a:r>
            <a:r>
              <a:rPr lang="en-US" sz="3600" b="1" dirty="0" smtClean="0">
                <a:latin typeface="Cooper Black" panose="0208090404030B020404" pitchFamily="18" charset="0"/>
              </a:rPr>
              <a:t>Store </a:t>
            </a:r>
            <a:r>
              <a:rPr lang="en-US" sz="3600" b="1" dirty="0" smtClean="0">
                <a:latin typeface="Cooper Black" panose="0208090404030B020404" pitchFamily="18" charset="0"/>
              </a:rPr>
              <a:t>                       v/s  Column </a:t>
            </a:r>
            <a:r>
              <a:rPr lang="en-US" sz="3600" b="1" dirty="0" smtClean="0">
                <a:latin typeface="Cooper Black" panose="0208090404030B020404" pitchFamily="18" charset="0"/>
              </a:rPr>
              <a:t>Store</a:t>
            </a:r>
            <a:endParaRPr lang="en-US" sz="3600" b="1" dirty="0">
              <a:latin typeface="Cooper Black" panose="0208090404030B020404" pitchFamily="18" charset="0"/>
            </a:endParaRPr>
          </a:p>
        </p:txBody>
      </p:sp>
      <p:pic>
        <p:nvPicPr>
          <p:cNvPr id="71" name="Picture 70">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Strategies with HANA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a16="http://schemas.microsoft.com/office/drawing/2014/main" xmlns=""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a16="http://schemas.microsoft.com/office/drawing/2014/main" xmlns=""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a16="http://schemas.microsoft.com/office/drawing/2014/main" xmlns=""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a16="http://schemas.microsoft.com/office/drawing/2014/main" xmlns=""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a16="http://schemas.microsoft.com/office/drawing/2014/main" xmlns=""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a16="http://schemas.microsoft.com/office/drawing/2014/main" xmlns=""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a16="http://schemas.microsoft.com/office/drawing/2014/main" xmlns=""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a16="http://schemas.microsoft.com/office/drawing/2014/main" xmlns=""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a16="http://schemas.microsoft.com/office/drawing/2014/main" xmlns=""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a16="http://schemas.microsoft.com/office/drawing/2014/main" xmlns=""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a16="http://schemas.microsoft.com/office/drawing/2014/main" xmlns=""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a16="http://schemas.microsoft.com/office/drawing/2014/main" xmlns=""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49C614ED-23EC-4B34-87F5-7A92211E7F04}"/>
              </a:ext>
            </a:extLst>
          </p:cNvPr>
          <p:cNvSpPr txBox="1"/>
          <p:nvPr/>
        </p:nvSpPr>
        <p:spPr>
          <a:xfrm>
            <a:off x="3459648" y="5659235"/>
            <a:ext cx="1749669" cy="369332"/>
          </a:xfrm>
          <a:prstGeom prst="rect">
            <a:avLst/>
          </a:prstGeom>
          <a:noFill/>
        </p:spPr>
        <p:txBody>
          <a:bodyPr wrap="square" rtlCol="0">
            <a:spAutoFit/>
          </a:bodyPr>
          <a:lstStyle/>
          <a:p>
            <a:r>
              <a:rPr lang="en-US" dirty="0"/>
              <a:t>Suite on HANA</a:t>
            </a:r>
          </a:p>
        </p:txBody>
      </p:sp>
      <p:sp>
        <p:nvSpPr>
          <p:cNvPr id="38" name="Arrow: Right 50">
            <a:extLst>
              <a:ext uri="{FF2B5EF4-FFF2-40B4-BE49-F238E27FC236}">
                <a16:creationId xmlns:a16="http://schemas.microsoft.com/office/drawing/2014/main" xmlns=""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a16="http://schemas.microsoft.com/office/drawing/2014/main" xmlns=""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a16="http://schemas.microsoft.com/office/drawing/2014/main" xmlns=""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smtClean="0"/>
              <a:t>   ABAP </a:t>
            </a:r>
            <a:r>
              <a:rPr lang="en-US" b="1" dirty="0"/>
              <a:t>on HANA</a:t>
            </a:r>
          </a:p>
        </p:txBody>
      </p:sp>
      <p:sp>
        <p:nvSpPr>
          <p:cNvPr id="64" name="Rectangle: Rounded Corners 6">
            <a:extLst>
              <a:ext uri="{FF2B5EF4-FFF2-40B4-BE49-F238E27FC236}">
                <a16:creationId xmlns:a16="http://schemas.microsoft.com/office/drawing/2014/main" xmlns=""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S/4 HANA, Suite on HANA and ABAP on HANA</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designed</a:t>
            </a:r>
          </a:p>
        </p:txBody>
      </p:sp>
      <p:sp>
        <p:nvSpPr>
          <p:cNvPr id="14" name="TextBox 13">
            <a:extLst>
              <a:ext uri="{FF2B5EF4-FFF2-40B4-BE49-F238E27FC236}">
                <a16:creationId xmlns:a16="http://schemas.microsoft.com/office/drawing/2014/main" xmlns=""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54570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SAP HANA Architecture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22855" y="184706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5804</TotalTime>
  <Words>1606</Words>
  <Application>Microsoft Office PowerPoint</Application>
  <PresentationFormat>Widescreen</PresentationFormat>
  <Paragraphs>250</Paragraphs>
  <Slides>22</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Arial Black</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528</cp:revision>
  <dcterms:created xsi:type="dcterms:W3CDTF">2016-07-10T03:33:26Z</dcterms:created>
  <dcterms:modified xsi:type="dcterms:W3CDTF">2021-05-01T08:38:29Z</dcterms:modified>
</cp:coreProperties>
</file>